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CAD6D3"/>
          </a:solidFill>
        </a:fill>
      </a:tcStyle>
    </a:wholeTbl>
    <a:band2H>
      <a:tcTxStyle b="def" i="def"/>
      <a:tcStyle>
        <a:tcBdr/>
        <a:fill>
          <a:solidFill>
            <a:srgbClr val="E6EBEA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381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381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EADFD0"/>
          </a:solidFill>
        </a:fill>
      </a:tcStyle>
    </a:wholeTbl>
    <a:band2H>
      <a:tcTxStyle b="def" i="def"/>
      <a:tcStyle>
        <a:tcBdr/>
        <a:fill>
          <a:solidFill>
            <a:srgbClr val="F5F0E9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381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381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CACDFB"/>
          </a:solidFill>
        </a:fill>
      </a:tcStyle>
    </a:wholeTbl>
    <a:band2H>
      <a:tcTxStyle b="def" i="def"/>
      <a:tcStyle>
        <a:tcBdr/>
        <a:fill>
          <a:solidFill>
            <a:srgbClr val="E7E8FD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381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381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AF7B51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F7B51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381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381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;p2"/>
          <p:cNvSpPr/>
          <p:nvPr/>
        </p:nvSpPr>
        <p:spPr>
          <a:xfrm>
            <a:off x="31" y="2824500"/>
            <a:ext cx="7370399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5" name="Google Shape;11;p2"/>
          <p:cNvSpPr/>
          <p:nvPr/>
        </p:nvSpPr>
        <p:spPr>
          <a:xfrm flipH="1">
            <a:off x="3582599" y="1550700"/>
            <a:ext cx="5561401" cy="35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" name="Google Shape;12;p2"/>
          <p:cNvSpPr/>
          <p:nvPr/>
        </p:nvSpPr>
        <p:spPr>
          <a:xfrm rot="10800000">
            <a:off x="5058905" y="0"/>
            <a:ext cx="4085101" cy="205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33A4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7" name="Google Shape;13;p2"/>
          <p:cNvSpPr/>
          <p:nvPr/>
        </p:nvSpPr>
        <p:spPr>
          <a:xfrm>
            <a:off x="20327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21" name="Google Shape;14;p2"/>
          <p:cNvGrpSpPr/>
          <p:nvPr/>
        </p:nvGrpSpPr>
        <p:grpSpPr>
          <a:xfrm>
            <a:off x="255199" y="591"/>
            <a:ext cx="2250364" cy="1044302"/>
            <a:chOff x="0" y="0"/>
            <a:chExt cx="2250363" cy="1044300"/>
          </a:xfrm>
        </p:grpSpPr>
        <p:sp>
          <p:nvSpPr>
            <p:cNvPr id="18" name="Google Shape;15;p2"/>
            <p:cNvSpPr/>
            <p:nvPr/>
          </p:nvSpPr>
          <p:spPr>
            <a:xfrm>
              <a:off x="508862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9" name="Google Shape;16;p2"/>
            <p:cNvSpPr/>
            <p:nvPr/>
          </p:nvSpPr>
          <p:spPr>
            <a:xfrm>
              <a:off x="254431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0" name="Google Shape;17;p2"/>
            <p:cNvSpPr/>
            <p:nvPr/>
          </p:nvSpPr>
          <p:spPr>
            <a:xfrm>
              <a:off x="-1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25" name="Google Shape;18;p2"/>
          <p:cNvGrpSpPr/>
          <p:nvPr/>
        </p:nvGrpSpPr>
        <p:grpSpPr>
          <a:xfrm>
            <a:off x="905394" y="591"/>
            <a:ext cx="2250365" cy="1044302"/>
            <a:chOff x="0" y="0"/>
            <a:chExt cx="2250363" cy="1044300"/>
          </a:xfrm>
        </p:grpSpPr>
        <p:sp>
          <p:nvSpPr>
            <p:cNvPr id="22" name="Google Shape;19;p2"/>
            <p:cNvSpPr/>
            <p:nvPr/>
          </p:nvSpPr>
          <p:spPr>
            <a:xfrm>
              <a:off x="508862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3" name="Google Shape;20;p2"/>
            <p:cNvSpPr/>
            <p:nvPr/>
          </p:nvSpPr>
          <p:spPr>
            <a:xfrm>
              <a:off x="254430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4" name="Google Shape;21;p2"/>
            <p:cNvSpPr/>
            <p:nvPr/>
          </p:nvSpPr>
          <p:spPr>
            <a:xfrm>
              <a:off x="-1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29" name="Google Shape;22;p2"/>
          <p:cNvGrpSpPr/>
          <p:nvPr/>
        </p:nvGrpSpPr>
        <p:grpSpPr>
          <a:xfrm>
            <a:off x="7057467" y="5087"/>
            <a:ext cx="1851281" cy="752110"/>
            <a:chOff x="0" y="0"/>
            <a:chExt cx="1851280" cy="752108"/>
          </a:xfrm>
        </p:grpSpPr>
        <p:sp>
          <p:nvSpPr>
            <p:cNvPr id="26" name="Google Shape;23;p2"/>
            <p:cNvSpPr/>
            <p:nvPr/>
          </p:nvSpPr>
          <p:spPr>
            <a:xfrm>
              <a:off x="602039" y="-1"/>
              <a:ext cx="1249242" cy="752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7" name="Google Shape;24;p2"/>
            <p:cNvSpPr/>
            <p:nvPr/>
          </p:nvSpPr>
          <p:spPr>
            <a:xfrm>
              <a:off x="301019" y="-1"/>
              <a:ext cx="1249242" cy="752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" name="Google Shape;25;p2"/>
            <p:cNvSpPr/>
            <p:nvPr/>
          </p:nvSpPr>
          <p:spPr>
            <a:xfrm>
              <a:off x="0" y="-1"/>
              <a:ext cx="1249242" cy="752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33" name="Google Shape;26;p2"/>
          <p:cNvGrpSpPr/>
          <p:nvPr/>
        </p:nvGrpSpPr>
        <p:grpSpPr>
          <a:xfrm>
            <a:off x="6553031" y="4217851"/>
            <a:ext cx="2389067" cy="925738"/>
            <a:chOff x="0" y="0"/>
            <a:chExt cx="2389066" cy="925737"/>
          </a:xfrm>
        </p:grpSpPr>
        <p:sp>
          <p:nvSpPr>
            <p:cNvPr id="30" name="Google Shape;27;p2"/>
            <p:cNvSpPr/>
            <p:nvPr/>
          </p:nvSpPr>
          <p:spPr>
            <a:xfrm>
              <a:off x="776928" y="-1"/>
              <a:ext cx="1612139" cy="92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0" y="0"/>
                  </a:lnTo>
                  <a:lnTo>
                    <a:pt x="21600" y="0"/>
                  </a:lnTo>
                  <a:lnTo>
                    <a:pt x="20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1" name="Google Shape;28;p2"/>
            <p:cNvSpPr/>
            <p:nvPr/>
          </p:nvSpPr>
          <p:spPr>
            <a:xfrm>
              <a:off x="388463" y="-1"/>
              <a:ext cx="1612139" cy="92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0" y="0"/>
                  </a:lnTo>
                  <a:lnTo>
                    <a:pt x="21600" y="0"/>
                  </a:lnTo>
                  <a:lnTo>
                    <a:pt x="20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2" name="Google Shape;29;p2"/>
            <p:cNvSpPr/>
            <p:nvPr/>
          </p:nvSpPr>
          <p:spPr>
            <a:xfrm>
              <a:off x="-1" y="-1"/>
              <a:ext cx="1612139" cy="92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0" y="0"/>
                  </a:lnTo>
                  <a:lnTo>
                    <a:pt x="21600" y="0"/>
                  </a:lnTo>
                  <a:lnTo>
                    <a:pt x="20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37" name="Google Shape;30;p2"/>
          <p:cNvGrpSpPr/>
          <p:nvPr/>
        </p:nvGrpSpPr>
        <p:grpSpPr>
          <a:xfrm>
            <a:off x="199148" y="4055652"/>
            <a:ext cx="2795414" cy="1083309"/>
            <a:chOff x="0" y="0"/>
            <a:chExt cx="2795412" cy="1083308"/>
          </a:xfrm>
        </p:grpSpPr>
        <p:sp>
          <p:nvSpPr>
            <p:cNvPr id="34" name="Google Shape;31;p2"/>
            <p:cNvSpPr/>
            <p:nvPr/>
          </p:nvSpPr>
          <p:spPr>
            <a:xfrm>
              <a:off x="909072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5" name="Google Shape;32;p2"/>
            <p:cNvSpPr/>
            <p:nvPr/>
          </p:nvSpPr>
          <p:spPr>
            <a:xfrm>
              <a:off x="454536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6" name="Google Shape;33;p2"/>
            <p:cNvSpPr/>
            <p:nvPr/>
          </p:nvSpPr>
          <p:spPr>
            <a:xfrm>
              <a:off x="-1" y="-1"/>
              <a:ext cx="1886342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38" name="Title Text"/>
          <p:cNvSpPr txBox="1"/>
          <p:nvPr>
            <p:ph type="title"/>
          </p:nvPr>
        </p:nvSpPr>
        <p:spPr>
          <a:xfrm>
            <a:off x="1858703" y="1822832"/>
            <a:ext cx="5361300" cy="1448101"/>
          </a:xfrm>
          <a:prstGeom prst="rect">
            <a:avLst/>
          </a:prstGeom>
        </p:spPr>
        <p:txBody>
          <a:bodyPr anchor="ctr"/>
          <a:lstStyle>
            <a:lvl1pPr algn="ctr"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1858699" y="3413157"/>
            <a:ext cx="5361301" cy="52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1pPr>
            <a:lvl2pPr marL="311150" indent="3048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2pPr>
            <a:lvl3pPr marL="311150" indent="7620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3pPr>
            <a:lvl4pPr marL="311150" indent="12192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4pPr>
            <a:lvl5pPr marL="311150" indent="16764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10;p11"/>
          <p:cNvSpPr/>
          <p:nvPr/>
        </p:nvSpPr>
        <p:spPr>
          <a:xfrm flipH="1">
            <a:off x="5569199" y="2834075"/>
            <a:ext cx="3574801" cy="230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51" name="Google Shape;111;p11"/>
          <p:cNvGrpSpPr/>
          <p:nvPr/>
        </p:nvGrpSpPr>
        <p:grpSpPr>
          <a:xfrm>
            <a:off x="5959221" y="4119576"/>
            <a:ext cx="2520952" cy="1024166"/>
            <a:chOff x="0" y="0"/>
            <a:chExt cx="2520950" cy="1024165"/>
          </a:xfrm>
        </p:grpSpPr>
        <p:sp>
          <p:nvSpPr>
            <p:cNvPr id="148" name="Google Shape;112;p11"/>
            <p:cNvSpPr/>
            <p:nvPr/>
          </p:nvSpPr>
          <p:spPr>
            <a:xfrm>
              <a:off x="819816" y="-1"/>
              <a:ext cx="1701135" cy="1024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49" name="Google Shape;113;p11"/>
            <p:cNvSpPr/>
            <p:nvPr/>
          </p:nvSpPr>
          <p:spPr>
            <a:xfrm>
              <a:off x="409908" y="-1"/>
              <a:ext cx="1701135" cy="1024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0" name="Google Shape;114;p11"/>
            <p:cNvSpPr/>
            <p:nvPr/>
          </p:nvSpPr>
          <p:spPr>
            <a:xfrm>
              <a:off x="0" y="-1"/>
              <a:ext cx="1701134" cy="1024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155" name="Google Shape;115;p11"/>
          <p:cNvGrpSpPr/>
          <p:nvPr/>
        </p:nvGrpSpPr>
        <p:grpSpPr>
          <a:xfrm>
            <a:off x="199148" y="1"/>
            <a:ext cx="2795414" cy="1083310"/>
            <a:chOff x="0" y="0"/>
            <a:chExt cx="2795412" cy="1083308"/>
          </a:xfrm>
        </p:grpSpPr>
        <p:sp>
          <p:nvSpPr>
            <p:cNvPr id="152" name="Google Shape;116;p11"/>
            <p:cNvSpPr/>
            <p:nvPr/>
          </p:nvSpPr>
          <p:spPr>
            <a:xfrm>
              <a:off x="909072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3" name="Google Shape;117;p11"/>
            <p:cNvSpPr/>
            <p:nvPr/>
          </p:nvSpPr>
          <p:spPr>
            <a:xfrm>
              <a:off x="454536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4" name="Google Shape;118;p11"/>
            <p:cNvSpPr/>
            <p:nvPr/>
          </p:nvSpPr>
          <p:spPr>
            <a:xfrm>
              <a:off x="-1" y="-1"/>
              <a:ext cx="1886342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56" name="xx%"/>
          <p:cNvSpPr txBox="1"/>
          <p:nvPr>
            <p:ph type="title" hasCustomPrompt="1"/>
          </p:nvPr>
        </p:nvSpPr>
        <p:spPr>
          <a:xfrm>
            <a:off x="1385850" y="1383850"/>
            <a:ext cx="6372301" cy="1379701"/>
          </a:xfrm>
          <a:prstGeom prst="rect">
            <a:avLst/>
          </a:prstGeom>
        </p:spPr>
        <p:txBody>
          <a:bodyPr anchor="ctr"/>
          <a:lstStyle>
            <a:lvl1pPr algn="ctr">
              <a:defRPr sz="8600">
                <a:solidFill>
                  <a:srgbClr val="233A44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1385850" y="2863850"/>
            <a:ext cx="6372301" cy="641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38;p3"/>
          <p:cNvSpPr/>
          <p:nvPr/>
        </p:nvSpPr>
        <p:spPr>
          <a:xfrm flipH="1">
            <a:off x="4757099" y="2309399"/>
            <a:ext cx="4386901" cy="2834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51" name="Google Shape;39;p3"/>
          <p:cNvGrpSpPr/>
          <p:nvPr/>
        </p:nvGrpSpPr>
        <p:grpSpPr>
          <a:xfrm>
            <a:off x="5594191" y="3961114"/>
            <a:ext cx="2910144" cy="1182341"/>
            <a:chOff x="0" y="0"/>
            <a:chExt cx="2910142" cy="1182340"/>
          </a:xfrm>
        </p:grpSpPr>
        <p:sp>
          <p:nvSpPr>
            <p:cNvPr id="48" name="Google Shape;40;p3"/>
            <p:cNvSpPr/>
            <p:nvPr/>
          </p:nvSpPr>
          <p:spPr>
            <a:xfrm>
              <a:off x="946382" y="-1"/>
              <a:ext cx="1963761" cy="118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1" y="0"/>
                  </a:lnTo>
                  <a:lnTo>
                    <a:pt x="21600" y="0"/>
                  </a:lnTo>
                  <a:lnTo>
                    <a:pt x="104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49" name="Google Shape;41;p3"/>
            <p:cNvSpPr/>
            <p:nvPr/>
          </p:nvSpPr>
          <p:spPr>
            <a:xfrm>
              <a:off x="473191" y="-1"/>
              <a:ext cx="1963761" cy="118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1" y="0"/>
                  </a:lnTo>
                  <a:lnTo>
                    <a:pt x="21600" y="0"/>
                  </a:lnTo>
                  <a:lnTo>
                    <a:pt x="104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0" name="Google Shape;42;p3"/>
            <p:cNvSpPr/>
            <p:nvPr/>
          </p:nvSpPr>
          <p:spPr>
            <a:xfrm>
              <a:off x="0" y="-1"/>
              <a:ext cx="1963761" cy="118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1" y="0"/>
                  </a:lnTo>
                  <a:lnTo>
                    <a:pt x="21600" y="0"/>
                  </a:lnTo>
                  <a:lnTo>
                    <a:pt x="104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5" name="Google Shape;43;p3"/>
          <p:cNvGrpSpPr/>
          <p:nvPr/>
        </p:nvGrpSpPr>
        <p:grpSpPr>
          <a:xfrm>
            <a:off x="199148" y="1"/>
            <a:ext cx="2795414" cy="1083310"/>
            <a:chOff x="0" y="0"/>
            <a:chExt cx="2795412" cy="1083308"/>
          </a:xfrm>
        </p:grpSpPr>
        <p:sp>
          <p:nvSpPr>
            <p:cNvPr id="52" name="Google Shape;44;p3"/>
            <p:cNvSpPr/>
            <p:nvPr/>
          </p:nvSpPr>
          <p:spPr>
            <a:xfrm>
              <a:off x="909072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3" name="Google Shape;45;p3"/>
            <p:cNvSpPr/>
            <p:nvPr/>
          </p:nvSpPr>
          <p:spPr>
            <a:xfrm>
              <a:off x="454536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4" name="Google Shape;46;p3"/>
            <p:cNvSpPr/>
            <p:nvPr/>
          </p:nvSpPr>
          <p:spPr>
            <a:xfrm>
              <a:off x="-1" y="-1"/>
              <a:ext cx="1886342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56" name="Title Text"/>
          <p:cNvSpPr txBox="1"/>
          <p:nvPr>
            <p:ph type="title"/>
          </p:nvPr>
        </p:nvSpPr>
        <p:spPr>
          <a:xfrm>
            <a:off x="1888683" y="1746100"/>
            <a:ext cx="5377501" cy="1646100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solidFill>
                  <a:srgbClr val="233A4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2;p5"/>
          <p:cNvSpPr txBox="1"/>
          <p:nvPr>
            <p:ph type="body" sz="quarter" idx="13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71;p7"/>
          <p:cNvSpPr/>
          <p:nvPr/>
        </p:nvSpPr>
        <p:spPr>
          <a:xfrm flipH="1">
            <a:off x="3582599" y="1550700"/>
            <a:ext cx="5561401" cy="35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2" name="Google Shape;72;p7"/>
          <p:cNvSpPr/>
          <p:nvPr/>
        </p:nvSpPr>
        <p:spPr>
          <a:xfrm>
            <a:off x="31" y="2824500"/>
            <a:ext cx="7370399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33A4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3" name="Google Shape;73;p7"/>
          <p:cNvSpPr/>
          <p:nvPr/>
        </p:nvSpPr>
        <p:spPr>
          <a:xfrm>
            <a:off x="20322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4" name="Title Text"/>
          <p:cNvSpPr txBox="1"/>
          <p:nvPr>
            <p:ph type="title"/>
          </p:nvPr>
        </p:nvSpPr>
        <p:spPr>
          <a:xfrm>
            <a:off x="819150" y="845600"/>
            <a:ext cx="3709200" cy="138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5" name="Body Level One…"/>
          <p:cNvSpPr txBox="1"/>
          <p:nvPr>
            <p:ph type="body" sz="quarter" idx="1"/>
          </p:nvPr>
        </p:nvSpPr>
        <p:spPr>
          <a:xfrm>
            <a:off x="830699" y="2319049"/>
            <a:ext cx="3709201" cy="2119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78;p8"/>
          <p:cNvSpPr/>
          <p:nvPr/>
        </p:nvSpPr>
        <p:spPr>
          <a:xfrm>
            <a:off x="0" y="2823143"/>
            <a:ext cx="7369200" cy="2316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04" name="Google Shape;79;p8"/>
          <p:cNvSpPr/>
          <p:nvPr/>
        </p:nvSpPr>
        <p:spPr>
          <a:xfrm flipH="1">
            <a:off x="3583209" y="1554113"/>
            <a:ext cx="5560502" cy="358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08" name="Google Shape;80;p8"/>
          <p:cNvGrpSpPr/>
          <p:nvPr/>
        </p:nvGrpSpPr>
        <p:grpSpPr>
          <a:xfrm>
            <a:off x="255991" y="-119"/>
            <a:ext cx="2251347" cy="1043410"/>
            <a:chOff x="0" y="0"/>
            <a:chExt cx="2251346" cy="1043408"/>
          </a:xfrm>
        </p:grpSpPr>
        <p:sp>
          <p:nvSpPr>
            <p:cNvPr id="105" name="Google Shape;81;p8"/>
            <p:cNvSpPr/>
            <p:nvPr/>
          </p:nvSpPr>
          <p:spPr>
            <a:xfrm>
              <a:off x="510092" y="-1"/>
              <a:ext cx="1741255" cy="104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28" y="0"/>
                  </a:lnTo>
                  <a:lnTo>
                    <a:pt x="21600" y="0"/>
                  </a:lnTo>
                  <a:lnTo>
                    <a:pt x="177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06" name="Google Shape;82;p8"/>
            <p:cNvSpPr/>
            <p:nvPr/>
          </p:nvSpPr>
          <p:spPr>
            <a:xfrm>
              <a:off x="255046" y="-1"/>
              <a:ext cx="1741255" cy="104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28" y="0"/>
                  </a:lnTo>
                  <a:lnTo>
                    <a:pt x="21600" y="0"/>
                  </a:lnTo>
                  <a:lnTo>
                    <a:pt x="177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07" name="Google Shape;83;p8"/>
            <p:cNvSpPr/>
            <p:nvPr/>
          </p:nvSpPr>
          <p:spPr>
            <a:xfrm>
              <a:off x="0" y="-1"/>
              <a:ext cx="1741255" cy="104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28" y="0"/>
                  </a:lnTo>
                  <a:lnTo>
                    <a:pt x="21600" y="0"/>
                  </a:lnTo>
                  <a:lnTo>
                    <a:pt x="177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09" name="Google Shape;84;p8"/>
          <p:cNvSpPr/>
          <p:nvPr/>
        </p:nvSpPr>
        <p:spPr>
          <a:xfrm>
            <a:off x="20322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13" name="Google Shape;85;p8"/>
          <p:cNvGrpSpPr/>
          <p:nvPr/>
        </p:nvGrpSpPr>
        <p:grpSpPr>
          <a:xfrm>
            <a:off x="34933" y="4522125"/>
            <a:ext cx="1593307" cy="617073"/>
            <a:chOff x="0" y="0"/>
            <a:chExt cx="1593305" cy="617071"/>
          </a:xfrm>
        </p:grpSpPr>
        <p:sp>
          <p:nvSpPr>
            <p:cNvPr id="110" name="Google Shape;86;p8"/>
            <p:cNvSpPr/>
            <p:nvPr/>
          </p:nvSpPr>
          <p:spPr>
            <a:xfrm>
              <a:off x="518145" y="0"/>
              <a:ext cx="1075161" cy="61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90" y="0"/>
                  </a:lnTo>
                  <a:lnTo>
                    <a:pt x="21600" y="0"/>
                  </a:lnTo>
                  <a:lnTo>
                    <a:pt x="2010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1" name="Google Shape;87;p8"/>
            <p:cNvSpPr/>
            <p:nvPr/>
          </p:nvSpPr>
          <p:spPr>
            <a:xfrm>
              <a:off x="259072" y="0"/>
              <a:ext cx="1075161" cy="61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90" y="0"/>
                  </a:lnTo>
                  <a:lnTo>
                    <a:pt x="21600" y="0"/>
                  </a:lnTo>
                  <a:lnTo>
                    <a:pt x="2010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2" name="Google Shape;88;p8"/>
            <p:cNvSpPr/>
            <p:nvPr/>
          </p:nvSpPr>
          <p:spPr>
            <a:xfrm>
              <a:off x="-1" y="0"/>
              <a:ext cx="1075162" cy="61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90" y="0"/>
                  </a:lnTo>
                  <a:lnTo>
                    <a:pt x="21600" y="0"/>
                  </a:lnTo>
                  <a:lnTo>
                    <a:pt x="2010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117" name="Google Shape;89;p8"/>
          <p:cNvGrpSpPr/>
          <p:nvPr/>
        </p:nvGrpSpPr>
        <p:grpSpPr>
          <a:xfrm>
            <a:off x="5886353" y="1243"/>
            <a:ext cx="3257454" cy="1261514"/>
            <a:chOff x="0" y="0"/>
            <a:chExt cx="3257453" cy="1261513"/>
          </a:xfrm>
        </p:grpSpPr>
        <p:sp>
          <p:nvSpPr>
            <p:cNvPr id="114" name="Google Shape;90;p8"/>
            <p:cNvSpPr/>
            <p:nvPr/>
          </p:nvSpPr>
          <p:spPr>
            <a:xfrm>
              <a:off x="1059328" y="0"/>
              <a:ext cx="2198126" cy="126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89" y="0"/>
                  </a:lnTo>
                  <a:lnTo>
                    <a:pt x="21600" y="0"/>
                  </a:lnTo>
                  <a:lnTo>
                    <a:pt x="201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5" name="Google Shape;91;p8"/>
            <p:cNvSpPr/>
            <p:nvPr/>
          </p:nvSpPr>
          <p:spPr>
            <a:xfrm>
              <a:off x="529664" y="0"/>
              <a:ext cx="2198126" cy="126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89" y="0"/>
                  </a:lnTo>
                  <a:lnTo>
                    <a:pt x="21600" y="0"/>
                  </a:lnTo>
                  <a:lnTo>
                    <a:pt x="201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6" name="Google Shape;92;p8"/>
            <p:cNvSpPr/>
            <p:nvPr/>
          </p:nvSpPr>
          <p:spPr>
            <a:xfrm>
              <a:off x="0" y="0"/>
              <a:ext cx="2198125" cy="126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89" y="0"/>
                  </a:lnTo>
                  <a:lnTo>
                    <a:pt x="21600" y="0"/>
                  </a:lnTo>
                  <a:lnTo>
                    <a:pt x="201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18" name="Title Text"/>
          <p:cNvSpPr txBox="1"/>
          <p:nvPr>
            <p:ph type="title"/>
          </p:nvPr>
        </p:nvSpPr>
        <p:spPr>
          <a:xfrm>
            <a:off x="1393928" y="1301145"/>
            <a:ext cx="6366902" cy="2539202"/>
          </a:xfrm>
          <a:prstGeom prst="rect">
            <a:avLst/>
          </a:prstGeom>
        </p:spPr>
        <p:txBody>
          <a:bodyPr anchor="ctr"/>
          <a:lstStyle>
            <a:lvl1pPr algn="ctr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819150" y="845600"/>
            <a:ext cx="6424201" cy="705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819150" y="1550700"/>
            <a:ext cx="5859901" cy="393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Google Shape;101;p9"/>
          <p:cNvSpPr txBox="1"/>
          <p:nvPr>
            <p:ph type="body" sz="half" idx="13"/>
          </p:nvPr>
        </p:nvSpPr>
        <p:spPr>
          <a:xfrm>
            <a:off x="819150" y="2467049"/>
            <a:ext cx="5859901" cy="2095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04;p10"/>
          <p:cNvSpPr/>
          <p:nvPr/>
        </p:nvSpPr>
        <p:spPr>
          <a:xfrm>
            <a:off x="31" y="2824500"/>
            <a:ext cx="7370399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7" name="Google Shape;105;p10"/>
          <p:cNvSpPr/>
          <p:nvPr/>
        </p:nvSpPr>
        <p:spPr>
          <a:xfrm flipH="1">
            <a:off x="3582599" y="1550700"/>
            <a:ext cx="5561401" cy="35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33A4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8" name="Google Shape;106;p10"/>
          <p:cNvSpPr/>
          <p:nvPr/>
        </p:nvSpPr>
        <p:spPr>
          <a:xfrm>
            <a:off x="20322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328025" y="4163500"/>
            <a:ext cx="7415101" cy="6051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33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6"/>
          <p:cNvSpPr/>
          <p:nvPr/>
        </p:nvSpPr>
        <p:spPr>
          <a:xfrm flipH="1">
            <a:off x="3582599" y="1550700"/>
            <a:ext cx="5561401" cy="35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" name="Google Shape;66;p6"/>
          <p:cNvSpPr/>
          <p:nvPr/>
        </p:nvSpPr>
        <p:spPr>
          <a:xfrm>
            <a:off x="31" y="2824500"/>
            <a:ext cx="7370399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" name="Google Shape;67;p6"/>
          <p:cNvSpPr/>
          <p:nvPr/>
        </p:nvSpPr>
        <p:spPr>
          <a:xfrm>
            <a:off x="20322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819150" y="845600"/>
            <a:ext cx="7505700" cy="9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602621" y="4572843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●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○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■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●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○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■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●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○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■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3" Type="http://schemas.openxmlformats.org/officeDocument/2006/relationships/hyperlink" Target="https://www.tableau.com/en-us/support/drivers?edition=pro&amp;lang=en-us&amp;platform=mac&amp;cpu=64&amp;version=2020.1&amp;__full-version=20201.20.0326.1623#mongodb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mongodb.com/tableau?jmp=tbl" TargetMode="External"/><Relationship Id="rId3" Type="http://schemas.openxmlformats.org/officeDocument/2006/relationships/image" Target="../media/image7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lusterhokkaido-quamv.gcp.mongodb.net/test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ublic.tableau.com/en-us/s/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28;p13"/>
          <p:cNvSpPr txBox="1"/>
          <p:nvPr>
            <p:ph type="ctrTitle"/>
          </p:nvPr>
        </p:nvSpPr>
        <p:spPr>
          <a:xfrm>
            <a:off x="1858702" y="1822832"/>
            <a:ext cx="5361302" cy="1448101"/>
          </a:xfrm>
          <a:prstGeom prst="rect">
            <a:avLst/>
          </a:prstGeom>
        </p:spPr>
        <p:txBody>
          <a:bodyPr/>
          <a:lstStyle/>
          <a:p>
            <a:pPr/>
            <a:r>
              <a:t>Tableau</a:t>
            </a:r>
          </a:p>
        </p:txBody>
      </p:sp>
      <p:sp>
        <p:nvSpPr>
          <p:cNvPr id="175" name="Google Shape;55;p13"/>
          <p:cNvSpPr txBox="1"/>
          <p:nvPr/>
        </p:nvSpPr>
        <p:spPr>
          <a:xfrm>
            <a:off x="931450" y="3120400"/>
            <a:ext cx="7513502" cy="12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ctr">
              <a:defRPr sz="5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En construcción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283" y="361851"/>
            <a:ext cx="7237095" cy="44197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Group"/>
          <p:cNvGrpSpPr/>
          <p:nvPr/>
        </p:nvGrpSpPr>
        <p:grpSpPr>
          <a:xfrm>
            <a:off x="297594" y="615290"/>
            <a:ext cx="5414857" cy="1265836"/>
            <a:chOff x="0" y="0"/>
            <a:chExt cx="5414856" cy="1265834"/>
          </a:xfrm>
        </p:grpSpPr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34242" y="430042"/>
              <a:ext cx="2480615" cy="652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" name="Rectangle"/>
            <p:cNvSpPr/>
            <p:nvPr/>
          </p:nvSpPr>
          <p:spPr>
            <a:xfrm>
              <a:off x="0" y="0"/>
              <a:ext cx="1418977" cy="461954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54" name="Fuentes de datos"/>
            <p:cNvSpPr txBox="1"/>
            <p:nvPr/>
          </p:nvSpPr>
          <p:spPr>
            <a:xfrm>
              <a:off x="3060591" y="1075334"/>
              <a:ext cx="2227916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Fuentes de datos</a:t>
              </a:r>
            </a:p>
          </p:txBody>
        </p:sp>
        <p:sp>
          <p:nvSpPr>
            <p:cNvPr id="255" name="Line"/>
            <p:cNvSpPr/>
            <p:nvPr/>
          </p:nvSpPr>
          <p:spPr>
            <a:xfrm flipH="1" flipV="1">
              <a:off x="1371333" y="272425"/>
              <a:ext cx="1597864" cy="210185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257" name="Line"/>
          <p:cNvSpPr/>
          <p:nvPr/>
        </p:nvSpPr>
        <p:spPr>
          <a:xfrm>
            <a:off x="785280" y="1134783"/>
            <a:ext cx="2043156" cy="120892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58" name="Line"/>
          <p:cNvSpPr/>
          <p:nvPr/>
        </p:nvSpPr>
        <p:spPr>
          <a:xfrm flipV="1">
            <a:off x="1089171" y="2470704"/>
            <a:ext cx="1752791" cy="175279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261" name="Group"/>
          <p:cNvGrpSpPr/>
          <p:nvPr/>
        </p:nvGrpSpPr>
        <p:grpSpPr>
          <a:xfrm>
            <a:off x="3018804" y="1971812"/>
            <a:ext cx="3960737" cy="952501"/>
            <a:chOff x="0" y="0"/>
            <a:chExt cx="3960735" cy="952500"/>
          </a:xfrm>
        </p:grpSpPr>
        <p:sp>
          <p:nvSpPr>
            <p:cNvPr id="259" name="Identifica automáticamente cuales son las dimensiones - Categorical Data - No puede tener Agregaciones - Datos Cualitativos - Valores Discretos. Genera un valor por cada uno de esos datos."/>
            <p:cNvSpPr txBox="1"/>
            <p:nvPr/>
          </p:nvSpPr>
          <p:spPr>
            <a:xfrm>
              <a:off x="0" y="0"/>
              <a:ext cx="3106391" cy="95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Identifica automáticamente cuales son las dimensiones - Categorical Data - No puede tener Agregaciones - Datos Cualitativos - Valores Discretos. Genera un valor por cada uno de esos datos. </a:t>
              </a:r>
            </a:p>
          </p:txBody>
        </p:sp>
        <p:sp>
          <p:nvSpPr>
            <p:cNvPr id="260" name="Azul"/>
            <p:cNvSpPr txBox="1"/>
            <p:nvPr/>
          </p:nvSpPr>
          <p:spPr>
            <a:xfrm>
              <a:off x="3559226" y="381000"/>
              <a:ext cx="401510" cy="190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solidFill>
                    <a:schemeClr val="accent6">
                      <a:lumOff val="23823"/>
                    </a:schemeClr>
                  </a:solidFill>
                </a:defRPr>
              </a:lvl1pPr>
            </a:lstStyle>
            <a:p>
              <a:pPr/>
              <a:r>
                <a:t>Azul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3025567" y="3256083"/>
            <a:ext cx="3953974" cy="952501"/>
            <a:chOff x="0" y="0"/>
            <a:chExt cx="3953972" cy="952500"/>
          </a:xfrm>
        </p:grpSpPr>
        <p:sp>
          <p:nvSpPr>
            <p:cNvPr id="262" name="Identifica automáticamente cuales son las medidas - Numerical Data - Puede tener Agregaciones - Datos Cuantitativos - Valores Continuos - Puede tener un valor entre el inicio y final de ese rango"/>
            <p:cNvSpPr txBox="1"/>
            <p:nvPr/>
          </p:nvSpPr>
          <p:spPr>
            <a:xfrm>
              <a:off x="0" y="0"/>
              <a:ext cx="3106391" cy="95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Identifica automáticamente cuales son las medidas - Numerical Data - Puede tener Agregaciones - Datos Cuantitativos - Valores Continuos - Puede tener un valor entre el inicio y final de ese rango</a:t>
              </a:r>
            </a:p>
          </p:txBody>
        </p:sp>
        <p:sp>
          <p:nvSpPr>
            <p:cNvPr id="263" name="Verde"/>
            <p:cNvSpPr txBox="1"/>
            <p:nvPr/>
          </p:nvSpPr>
          <p:spPr>
            <a:xfrm>
              <a:off x="3552463" y="269875"/>
              <a:ext cx="401510" cy="238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solidFill>
                    <a:schemeClr val="accent4">
                      <a:satOff val="-6931"/>
                      <a:lumOff val="-10392"/>
                    </a:schemeClr>
                  </a:solidFill>
                </a:defRPr>
              </a:lvl1pPr>
            </a:lstStyle>
            <a:p>
              <a:pPr/>
              <a:r>
                <a:t>Verde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431" y="1773928"/>
            <a:ext cx="5363993" cy="299371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Area de trabajo - crear las Visualizaciones…"/>
          <p:cNvSpPr txBox="1"/>
          <p:nvPr/>
        </p:nvSpPr>
        <p:spPr>
          <a:xfrm>
            <a:off x="1129513" y="2662014"/>
            <a:ext cx="1342376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Area de trabajo - crear las Visualizaciones</a:t>
            </a:r>
          </a:p>
          <a:p>
            <a:pPr/>
            <a:r>
              <a:t>Dashboards</a:t>
            </a:r>
          </a:p>
          <a:p>
            <a:pPr/>
            <a:r>
              <a:t>Storys</a:t>
            </a:r>
          </a:p>
        </p:txBody>
      </p:sp>
      <p:sp>
        <p:nvSpPr>
          <p:cNvPr id="268" name="Arrastre medidas ó dimensiones"/>
          <p:cNvSpPr txBox="1"/>
          <p:nvPr/>
        </p:nvSpPr>
        <p:spPr>
          <a:xfrm>
            <a:off x="999166" y="390775"/>
            <a:ext cx="233399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Arrastre medidas ó dimensiones</a:t>
            </a:r>
          </a:p>
        </p:txBody>
      </p:sp>
      <p:pic>
        <p:nvPicPr>
          <p:cNvPr id="269" name="Screenshot 2020-04-18 at 12.04.25.png" descr="Screenshot 2020-04-18 at 12.04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833" y="624954"/>
            <a:ext cx="7370400" cy="630014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Ó doble click para realizar un nuevo calculo"/>
          <p:cNvSpPr txBox="1"/>
          <p:nvPr/>
        </p:nvSpPr>
        <p:spPr>
          <a:xfrm>
            <a:off x="3800035" y="955559"/>
            <a:ext cx="310285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Ó doble click para realizar un nuevo calculo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2604" y="1298645"/>
            <a:ext cx="1181392" cy="306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Diferentes tipos de Visualizaciones disponibles"/>
          <p:cNvSpPr txBox="1"/>
          <p:nvPr/>
        </p:nvSpPr>
        <p:spPr>
          <a:xfrm>
            <a:off x="4594649" y="1362728"/>
            <a:ext cx="109177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Diferentes tipos de Visualizaciones disponibles</a:t>
            </a:r>
          </a:p>
        </p:txBody>
      </p:sp>
      <p:pic>
        <p:nvPicPr>
          <p:cNvPr id="273" name="Screenshot 2020-04-18 at 12.42.27.png" descr="Screenshot 2020-04-18 at 12.42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0176" y="1573070"/>
            <a:ext cx="1091775" cy="251175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Analizar campos específicos"/>
          <p:cNvSpPr txBox="1"/>
          <p:nvPr/>
        </p:nvSpPr>
        <p:spPr>
          <a:xfrm>
            <a:off x="7721978" y="1790395"/>
            <a:ext cx="1181392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Analizar campos específicos</a:t>
            </a:r>
          </a:p>
        </p:txBody>
      </p:sp>
      <p:sp>
        <p:nvSpPr>
          <p:cNvPr id="275" name="Filtrar datos"/>
          <p:cNvSpPr txBox="1"/>
          <p:nvPr/>
        </p:nvSpPr>
        <p:spPr>
          <a:xfrm>
            <a:off x="7782548" y="2146915"/>
            <a:ext cx="8365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pPr/>
            <a:r>
              <a:t>Filtrar datos</a:t>
            </a:r>
          </a:p>
        </p:txBody>
      </p:sp>
      <p:sp>
        <p:nvSpPr>
          <p:cNvPr id="276" name="Color…"/>
          <p:cNvSpPr txBox="1"/>
          <p:nvPr/>
        </p:nvSpPr>
        <p:spPr>
          <a:xfrm>
            <a:off x="7446920" y="3755400"/>
            <a:ext cx="1181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Color</a:t>
            </a:r>
          </a:p>
          <a:p>
            <a:pPr>
              <a:defRPr sz="800"/>
            </a:pPr>
            <a:r>
              <a:t>Tamaño</a:t>
            </a:r>
          </a:p>
          <a:p>
            <a:pPr>
              <a:defRPr sz="800"/>
            </a:pPr>
            <a:r>
              <a:t>Etiquetas</a:t>
            </a:r>
          </a:p>
          <a:p>
            <a:pPr>
              <a:defRPr sz="800"/>
            </a:pPr>
            <a:r>
              <a:t>Detalles para los campos</a:t>
            </a:r>
          </a:p>
        </p:txBody>
      </p:sp>
      <p:sp>
        <p:nvSpPr>
          <p:cNvPr id="277" name="Interface - Tableau"/>
          <p:cNvSpPr txBox="1"/>
          <p:nvPr/>
        </p:nvSpPr>
        <p:spPr>
          <a:xfrm>
            <a:off x="7145677" y="275892"/>
            <a:ext cx="233399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/>
            <a:r>
              <a:t>Interface - Tableau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ableau genera automáticamente, tanto dimensiones como medidas a partir de los datos originales."/>
          <p:cNvSpPr txBox="1"/>
          <p:nvPr/>
        </p:nvSpPr>
        <p:spPr>
          <a:xfrm>
            <a:off x="2513604" y="507415"/>
            <a:ext cx="134237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Tableau genera automáticamente, tanto dimensiones como medidas a partir de los datos originales.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513085" y="507573"/>
            <a:ext cx="1846379" cy="916386"/>
            <a:chOff x="0" y="0"/>
            <a:chExt cx="1846378" cy="916384"/>
          </a:xfrm>
        </p:grpSpPr>
        <p:pic>
          <p:nvPicPr>
            <p:cNvPr id="2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46379" cy="242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83886"/>
              <a:ext cx="1846379" cy="732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3" name="Tableau reconoce que es un campo que tiene un rol geográfico, ZIP Code y que es   de tipo String"/>
          <p:cNvSpPr txBox="1"/>
          <p:nvPr/>
        </p:nvSpPr>
        <p:spPr>
          <a:xfrm>
            <a:off x="2907788" y="2159754"/>
            <a:ext cx="134237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Tableau reconoce que es un campo que tiene un rol geográfico, ZIP Code y que es  </a:t>
            </a:r>
            <a:br/>
            <a:r>
              <a:t>de tipo String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1384" y="2154621"/>
            <a:ext cx="2314798" cy="264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90704" y="2223449"/>
            <a:ext cx="2314799" cy="264082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ste campo es   de tipo String No tiene Rol Geográfico"/>
          <p:cNvSpPr txBox="1"/>
          <p:nvPr/>
        </p:nvSpPr>
        <p:spPr>
          <a:xfrm>
            <a:off x="3453902" y="4012796"/>
            <a:ext cx="1342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Este campo es  </a:t>
            </a:r>
            <a:br/>
            <a:r>
              <a:t>de tipo String No tiene Rol Geográfico</a:t>
            </a:r>
          </a:p>
        </p:txBody>
      </p:sp>
      <p:sp>
        <p:nvSpPr>
          <p:cNvPr id="287" name="Line"/>
          <p:cNvSpPr/>
          <p:nvPr/>
        </p:nvSpPr>
        <p:spPr>
          <a:xfrm flipV="1">
            <a:off x="4084477" y="2739710"/>
            <a:ext cx="837292" cy="1212073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88" name="Line"/>
          <p:cNvSpPr/>
          <p:nvPr/>
        </p:nvSpPr>
        <p:spPr>
          <a:xfrm flipH="1">
            <a:off x="763773" y="2309633"/>
            <a:ext cx="2138589" cy="462232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16701" y="263265"/>
            <a:ext cx="1680734" cy="16313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Este campo es   de tipo Numérico No tiene Rol Geográfico"/>
          <p:cNvSpPr txBox="1"/>
          <p:nvPr/>
        </p:nvSpPr>
        <p:spPr>
          <a:xfrm>
            <a:off x="5829950" y="697915"/>
            <a:ext cx="1342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Este campo es  </a:t>
            </a:r>
            <a:br/>
            <a:r>
              <a:t>de tipo Numérico No tiene Rol Geográfico</a:t>
            </a:r>
          </a:p>
        </p:txBody>
      </p:sp>
      <p:sp>
        <p:nvSpPr>
          <p:cNvPr id="291" name="Line"/>
          <p:cNvSpPr/>
          <p:nvPr/>
        </p:nvSpPr>
        <p:spPr>
          <a:xfrm flipH="1" flipV="1">
            <a:off x="4202071" y="707570"/>
            <a:ext cx="1560116" cy="441164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creenshot 2020-04-18 at 13.56.44.png" descr="Screenshot 2020-04-18 at 13.56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105" y="429124"/>
            <a:ext cx="4525877" cy="269406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Arrastrar y Soltar"/>
          <p:cNvSpPr txBox="1"/>
          <p:nvPr/>
        </p:nvSpPr>
        <p:spPr>
          <a:xfrm>
            <a:off x="1235508" y="1358778"/>
            <a:ext cx="8417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Arrastrar y Soltar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758" y="2047603"/>
            <a:ext cx="3284712" cy="2158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0419" y="946694"/>
            <a:ext cx="3724589" cy="24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1."/>
          <p:cNvSpPr txBox="1"/>
          <p:nvPr/>
        </p:nvSpPr>
        <p:spPr>
          <a:xfrm>
            <a:off x="1197223" y="1014327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298" name="2."/>
          <p:cNvSpPr txBox="1"/>
          <p:nvPr/>
        </p:nvSpPr>
        <p:spPr>
          <a:xfrm>
            <a:off x="2929774" y="336372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  <p:sp>
        <p:nvSpPr>
          <p:cNvPr id="299" name="3."/>
          <p:cNvSpPr txBox="1"/>
          <p:nvPr/>
        </p:nvSpPr>
        <p:spPr>
          <a:xfrm>
            <a:off x="6141081" y="233373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00" name="Estos campos están basados en la longitud y latitud generados"/>
          <p:cNvSpPr txBox="1"/>
          <p:nvPr/>
        </p:nvSpPr>
        <p:spPr>
          <a:xfrm>
            <a:off x="5014371" y="3603000"/>
            <a:ext cx="23561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Estos campos están basados en la longitud y latitud generados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7414" y="588083"/>
            <a:ext cx="4727770" cy="304305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Cambiar el País"/>
          <p:cNvSpPr txBox="1"/>
          <p:nvPr/>
        </p:nvSpPr>
        <p:spPr>
          <a:xfrm>
            <a:off x="4160437" y="314001"/>
            <a:ext cx="292661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Cambiar el País</a:t>
            </a:r>
          </a:p>
        </p:txBody>
      </p:sp>
      <p:sp>
        <p:nvSpPr>
          <p:cNvPr id="304" name="Line"/>
          <p:cNvSpPr/>
          <p:nvPr/>
        </p:nvSpPr>
        <p:spPr>
          <a:xfrm flipH="1">
            <a:off x="4680087" y="3567973"/>
            <a:ext cx="3527259" cy="43051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05" name="Cambiar el nombre en el campo Country/Region"/>
          <p:cNvSpPr txBox="1"/>
          <p:nvPr/>
        </p:nvSpPr>
        <p:spPr>
          <a:xfrm>
            <a:off x="2077637" y="4428492"/>
            <a:ext cx="2926611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Cambiar el nombre en el campo Country/Region</a:t>
            </a:r>
          </a:p>
        </p:txBody>
      </p:sp>
      <p:pic>
        <p:nvPicPr>
          <p:cNvPr id="306" name="Screenshot 2020-04-18 at 15.30.54.png" descr="Screenshot 2020-04-18 at 15.30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026" y="688843"/>
            <a:ext cx="2926611" cy="2584358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Doble click y seleccionar Edit Locations…"/>
          <p:cNvSpPr txBox="1"/>
          <p:nvPr/>
        </p:nvSpPr>
        <p:spPr>
          <a:xfrm>
            <a:off x="2077637" y="3947263"/>
            <a:ext cx="2926611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Doble click y seleccionar Edit Locations… </a:t>
            </a:r>
          </a:p>
        </p:txBody>
      </p:sp>
      <p:sp>
        <p:nvSpPr>
          <p:cNvPr id="308" name="Line"/>
          <p:cNvSpPr/>
          <p:nvPr/>
        </p:nvSpPr>
        <p:spPr>
          <a:xfrm>
            <a:off x="2435631" y="1714963"/>
            <a:ext cx="757142" cy="2171516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09" name="Line"/>
          <p:cNvSpPr/>
          <p:nvPr/>
        </p:nvSpPr>
        <p:spPr>
          <a:xfrm flipH="1">
            <a:off x="2513130" y="982536"/>
            <a:ext cx="1651965" cy="666527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10" name="1."/>
          <p:cNvSpPr txBox="1"/>
          <p:nvPr/>
        </p:nvSpPr>
        <p:spPr>
          <a:xfrm>
            <a:off x="8451463" y="3283600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311" name="2."/>
          <p:cNvSpPr txBox="1"/>
          <p:nvPr/>
        </p:nvSpPr>
        <p:spPr>
          <a:xfrm>
            <a:off x="2121783" y="1451207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  <p:sp>
        <p:nvSpPr>
          <p:cNvPr id="312" name="3."/>
          <p:cNvSpPr txBox="1"/>
          <p:nvPr/>
        </p:nvSpPr>
        <p:spPr>
          <a:xfrm>
            <a:off x="5327263" y="889867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13" name="4."/>
          <p:cNvSpPr txBox="1"/>
          <p:nvPr/>
        </p:nvSpPr>
        <p:spPr>
          <a:xfrm>
            <a:off x="6775063" y="2810963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4.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061" y="241300"/>
            <a:ext cx="7826029" cy="4686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Cambiar el nombre de la hoja de trabajo"/>
          <p:cNvSpPr txBox="1"/>
          <p:nvPr/>
        </p:nvSpPr>
        <p:spPr>
          <a:xfrm>
            <a:off x="1976038" y="4378001"/>
            <a:ext cx="2926610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Cambiar el nombre de la hoja de trabajo</a:t>
            </a:r>
          </a:p>
        </p:txBody>
      </p:sp>
      <p:sp>
        <p:nvSpPr>
          <p:cNvPr id="317" name="Line"/>
          <p:cNvSpPr/>
          <p:nvPr/>
        </p:nvSpPr>
        <p:spPr>
          <a:xfrm flipH="1">
            <a:off x="1632694" y="1033587"/>
            <a:ext cx="1439289" cy="359280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18" name="Total Empresas por Código postal - vs - Región"/>
          <p:cNvSpPr txBox="1"/>
          <p:nvPr/>
        </p:nvSpPr>
        <p:spPr>
          <a:xfrm>
            <a:off x="220670" y="4233"/>
            <a:ext cx="323319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Total Empresas por Código postal - vs - Región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dicionar Atributos en el mensaje"/>
          <p:cNvSpPr txBox="1"/>
          <p:nvPr/>
        </p:nvSpPr>
        <p:spPr>
          <a:xfrm>
            <a:off x="5125637" y="2481959"/>
            <a:ext cx="2508007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Adicionar Atributos en el mensaje</a:t>
            </a:r>
          </a:p>
        </p:txBody>
      </p:sp>
      <p:sp>
        <p:nvSpPr>
          <p:cNvPr id="321" name="Arrastrar y soltar el campo.…"/>
          <p:cNvSpPr txBox="1"/>
          <p:nvPr/>
        </p:nvSpPr>
        <p:spPr>
          <a:xfrm>
            <a:off x="517753" y="3736350"/>
            <a:ext cx="308503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60421" indent="-160421">
              <a:buSzPct val="100000"/>
              <a:buAutoNum type="arabicPeriod" startAt="1"/>
              <a:defRPr sz="1200"/>
            </a:pPr>
            <a:r>
              <a:t>Arrastrar y soltar el campo.</a:t>
            </a:r>
          </a:p>
          <a:p>
            <a:pPr marL="160421" indent="-160421">
              <a:buSzPct val="100000"/>
              <a:buAutoNum type="arabicPeriod" startAt="1"/>
              <a:defRPr sz="1200"/>
            </a:pPr>
            <a:r>
              <a:t>Poner Color en el campo se genera un resumen de los colores seleccionados para cada dato.</a:t>
            </a:r>
          </a:p>
          <a:p>
            <a:pPr marL="160421" indent="-160421">
              <a:buSzPct val="100000"/>
              <a:buAutoNum type="arabicPeriod" startAt="1"/>
              <a:defRPr sz="1200"/>
            </a:pPr>
            <a:r>
              <a:t>Incluir el campo en el mensaje.</a:t>
            </a:r>
          </a:p>
        </p:txBody>
      </p:sp>
      <p:sp>
        <p:nvSpPr>
          <p:cNvPr id="322" name="1."/>
          <p:cNvSpPr txBox="1"/>
          <p:nvPr/>
        </p:nvSpPr>
        <p:spPr>
          <a:xfrm>
            <a:off x="1197223" y="1014327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733" y="575733"/>
            <a:ext cx="2743201" cy="295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7259" y="730893"/>
            <a:ext cx="803108" cy="3681714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Line"/>
          <p:cNvSpPr/>
          <p:nvPr/>
        </p:nvSpPr>
        <p:spPr>
          <a:xfrm>
            <a:off x="1384404" y="1624677"/>
            <a:ext cx="2415197" cy="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26" name="Line"/>
          <p:cNvSpPr/>
          <p:nvPr/>
        </p:nvSpPr>
        <p:spPr>
          <a:xfrm flipV="1">
            <a:off x="938422" y="1833512"/>
            <a:ext cx="1" cy="873659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9940" y="360594"/>
            <a:ext cx="2322250" cy="1857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Line"/>
          <p:cNvSpPr/>
          <p:nvPr/>
        </p:nvSpPr>
        <p:spPr>
          <a:xfrm flipV="1">
            <a:off x="938422" y="2254083"/>
            <a:ext cx="877027" cy="877027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332" name="Group"/>
          <p:cNvGrpSpPr/>
          <p:nvPr/>
        </p:nvGrpSpPr>
        <p:grpSpPr>
          <a:xfrm>
            <a:off x="5054012" y="2720125"/>
            <a:ext cx="3486611" cy="1990550"/>
            <a:chOff x="0" y="0"/>
            <a:chExt cx="3486610" cy="1990549"/>
          </a:xfrm>
        </p:grpSpPr>
        <p:pic>
          <p:nvPicPr>
            <p:cNvPr id="329" name="Screenshot 2020-04-18 at 15.45.23.png" descr="Screenshot 2020-04-18 at 15.45.2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623906" cy="1990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Screenshot 2020-04-18 at 15.45.37.png" descr="Screenshot 2020-04-18 at 15.45.37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802784" y="238181"/>
              <a:ext cx="683827" cy="1514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Line"/>
            <p:cNvSpPr/>
            <p:nvPr/>
          </p:nvSpPr>
          <p:spPr>
            <a:xfrm>
              <a:off x="2279786" y="163702"/>
              <a:ext cx="513877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333" name="Line"/>
          <p:cNvSpPr/>
          <p:nvPr/>
        </p:nvSpPr>
        <p:spPr>
          <a:xfrm>
            <a:off x="2005147" y="2269299"/>
            <a:ext cx="3095899" cy="60490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34" name="1."/>
          <p:cNvSpPr txBox="1"/>
          <p:nvPr/>
        </p:nvSpPr>
        <p:spPr>
          <a:xfrm>
            <a:off x="2888863" y="2744474"/>
            <a:ext cx="1026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335" name="2."/>
          <p:cNvSpPr txBox="1"/>
          <p:nvPr/>
        </p:nvSpPr>
        <p:spPr>
          <a:xfrm>
            <a:off x="5290744" y="2206841"/>
            <a:ext cx="1026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  <p:sp>
        <p:nvSpPr>
          <p:cNvPr id="336" name="3."/>
          <p:cNvSpPr txBox="1"/>
          <p:nvPr/>
        </p:nvSpPr>
        <p:spPr>
          <a:xfrm>
            <a:off x="8139191" y="2744474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37" name="Line"/>
          <p:cNvSpPr/>
          <p:nvPr/>
        </p:nvSpPr>
        <p:spPr>
          <a:xfrm>
            <a:off x="6695447" y="1480678"/>
            <a:ext cx="1" cy="95816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38" name="1."/>
          <p:cNvSpPr txBox="1"/>
          <p:nvPr/>
        </p:nvSpPr>
        <p:spPr>
          <a:xfrm>
            <a:off x="2890418" y="303287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339" name="3."/>
          <p:cNvSpPr txBox="1"/>
          <p:nvPr/>
        </p:nvSpPr>
        <p:spPr>
          <a:xfrm>
            <a:off x="2147625" y="209307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40" name="2."/>
          <p:cNvSpPr txBox="1"/>
          <p:nvPr/>
        </p:nvSpPr>
        <p:spPr>
          <a:xfrm>
            <a:off x="769675" y="313447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creenshot 2020-04-18 at 18.28.50.png" descr="Screenshot 2020-04-18 at 18.28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98" y="300153"/>
            <a:ext cx="7446404" cy="454319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Line"/>
          <p:cNvSpPr/>
          <p:nvPr/>
        </p:nvSpPr>
        <p:spPr>
          <a:xfrm flipH="1">
            <a:off x="1813333" y="3720644"/>
            <a:ext cx="1674606" cy="52671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81" y="2322180"/>
            <a:ext cx="635986" cy="15432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Line"/>
          <p:cNvSpPr/>
          <p:nvPr/>
        </p:nvSpPr>
        <p:spPr>
          <a:xfrm>
            <a:off x="620062" y="2522846"/>
            <a:ext cx="233429" cy="1648508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1526" y="254968"/>
            <a:ext cx="1345741" cy="1169514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 flipH="1" flipV="1">
            <a:off x="6804069" y="726710"/>
            <a:ext cx="799497" cy="226030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48" name="Line"/>
          <p:cNvSpPr/>
          <p:nvPr/>
        </p:nvSpPr>
        <p:spPr>
          <a:xfrm flipH="1">
            <a:off x="3981461" y="515837"/>
            <a:ext cx="1725418" cy="3136208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49" name="Convertir dimension a medida.…"/>
          <p:cNvSpPr txBox="1"/>
          <p:nvPr/>
        </p:nvSpPr>
        <p:spPr>
          <a:xfrm>
            <a:off x="4251553" y="3552200"/>
            <a:ext cx="308503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60421" indent="-160421">
              <a:buSzPct val="100000"/>
              <a:buAutoNum type="arabicPeriod" startAt="1"/>
              <a:defRPr sz="1200"/>
            </a:pPr>
            <a:r>
              <a:t>Convertir dimension a medida.</a:t>
            </a:r>
          </a:p>
          <a:p>
            <a:pPr marL="160421" indent="-160421">
              <a:buSzPct val="100000"/>
              <a:buAutoNum type="arabicPeriod" startAt="1"/>
              <a:defRPr sz="1200"/>
            </a:pPr>
            <a:r>
              <a:t>Arrastrar y soltar el campo.</a:t>
            </a:r>
          </a:p>
          <a:p>
            <a:pPr marL="160421" indent="-160421">
              <a:buSzPct val="100000"/>
              <a:buAutoNum type="arabicPeriod" startAt="1"/>
              <a:defRPr sz="1200"/>
            </a:pPr>
            <a:r>
              <a:t>Incorporan algunas medidas de análisis del campo</a:t>
            </a:r>
          </a:p>
        </p:txBody>
      </p:sp>
      <p:sp>
        <p:nvSpPr>
          <p:cNvPr id="350" name="1."/>
          <p:cNvSpPr txBox="1"/>
          <p:nvPr/>
        </p:nvSpPr>
        <p:spPr>
          <a:xfrm>
            <a:off x="496090" y="3021133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351" name="2."/>
          <p:cNvSpPr txBox="1"/>
          <p:nvPr/>
        </p:nvSpPr>
        <p:spPr>
          <a:xfrm>
            <a:off x="2350290" y="3920500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  <p:sp>
        <p:nvSpPr>
          <p:cNvPr id="352" name="3."/>
          <p:cNvSpPr txBox="1"/>
          <p:nvPr/>
        </p:nvSpPr>
        <p:spPr>
          <a:xfrm>
            <a:off x="7311756" y="70316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53" name="Mapa Total de ISIC - vs - Código postal - vs - Región"/>
          <p:cNvSpPr txBox="1"/>
          <p:nvPr/>
        </p:nvSpPr>
        <p:spPr>
          <a:xfrm>
            <a:off x="324899" y="16970"/>
            <a:ext cx="362186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Mapa Total de ISIC - vs - Código postal - vs - Región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creenshot 2020-04-18 at 18.32.57.png" descr="Screenshot 2020-04-18 at 18.32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248" y="222028"/>
            <a:ext cx="7687504" cy="4699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9266" y="3778457"/>
            <a:ext cx="1138964" cy="145843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 flipH="1">
            <a:off x="1626206" y="3948914"/>
            <a:ext cx="1370898" cy="28928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14" y="2422513"/>
            <a:ext cx="635986" cy="15432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>
            <a:off x="398590" y="2678113"/>
            <a:ext cx="268635" cy="1593574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60" name="Screenshot 2020-04-18 at 18.32.41.png" descr="Screenshot 2020-04-18 at 18.32.4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1698" y="85894"/>
            <a:ext cx="1814951" cy="1376860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Line"/>
          <p:cNvSpPr/>
          <p:nvPr/>
        </p:nvSpPr>
        <p:spPr>
          <a:xfrm flipH="1">
            <a:off x="5524228" y="788029"/>
            <a:ext cx="918698" cy="169978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76585" y="3852932"/>
            <a:ext cx="918697" cy="72502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Line"/>
          <p:cNvSpPr/>
          <p:nvPr/>
        </p:nvSpPr>
        <p:spPr>
          <a:xfrm flipH="1" flipV="1">
            <a:off x="8106673" y="3786038"/>
            <a:ext cx="918698" cy="13068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64" name="Screenshot 2020-04-18 at 18.39.42.png" descr="Screenshot 2020-04-18 at 18.39.4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62874" y="4008800"/>
            <a:ext cx="1939511" cy="999242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Line"/>
          <p:cNvSpPr/>
          <p:nvPr/>
        </p:nvSpPr>
        <p:spPr>
          <a:xfrm flipH="1">
            <a:off x="6682757" y="4073075"/>
            <a:ext cx="1573901" cy="284740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66" name="Line"/>
          <p:cNvSpPr/>
          <p:nvPr/>
        </p:nvSpPr>
        <p:spPr>
          <a:xfrm flipH="1" flipV="1">
            <a:off x="2662314" y="1825954"/>
            <a:ext cx="2439650" cy="699984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67" name="4. Editar el tamaño dependiendo de la cantidad…"/>
          <p:cNvSpPr txBox="1"/>
          <p:nvPr/>
        </p:nvSpPr>
        <p:spPr>
          <a:xfrm>
            <a:off x="1952853" y="4317920"/>
            <a:ext cx="308503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/>
            </a:pPr>
            <a:r>
              <a:t>4. Editar el tamaño dependiendo de la cantidad</a:t>
            </a:r>
          </a:p>
          <a:p>
            <a:pPr>
              <a:defRPr sz="1200"/>
            </a:pPr>
            <a:r>
              <a:t>5. Actualizar el mensaje.</a:t>
            </a:r>
          </a:p>
        </p:txBody>
      </p:sp>
      <p:sp>
        <p:nvSpPr>
          <p:cNvPr id="368" name="4."/>
          <p:cNvSpPr txBox="1"/>
          <p:nvPr/>
        </p:nvSpPr>
        <p:spPr>
          <a:xfrm>
            <a:off x="7827371" y="4293033"/>
            <a:ext cx="28133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4.</a:t>
            </a:r>
          </a:p>
        </p:txBody>
      </p:sp>
      <p:sp>
        <p:nvSpPr>
          <p:cNvPr id="369" name="5."/>
          <p:cNvSpPr txBox="1"/>
          <p:nvPr/>
        </p:nvSpPr>
        <p:spPr>
          <a:xfrm>
            <a:off x="6531633" y="710824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5.</a:t>
            </a:r>
          </a:p>
        </p:txBody>
      </p:sp>
      <p:sp>
        <p:nvSpPr>
          <p:cNvPr id="370" name="Mapa Total de ISIC - vs - Código postal - vs - Región"/>
          <p:cNvSpPr txBox="1"/>
          <p:nvPr/>
        </p:nvSpPr>
        <p:spPr>
          <a:xfrm>
            <a:off x="324899" y="16970"/>
            <a:ext cx="362186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Mapa Total de ISIC - vs - Código postal - vs - Región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409" y="333510"/>
            <a:ext cx="7693913" cy="44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Filtrar los datos por ISIC - Clasificación Industrial"/>
          <p:cNvSpPr txBox="1"/>
          <p:nvPr/>
        </p:nvSpPr>
        <p:spPr>
          <a:xfrm>
            <a:off x="3769771" y="1376266"/>
            <a:ext cx="272288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Filtrar los datos por ISIC - Clasificación Industrial</a:t>
            </a:r>
          </a:p>
        </p:txBody>
      </p:sp>
      <p:sp>
        <p:nvSpPr>
          <p:cNvPr id="374" name="Line"/>
          <p:cNvSpPr/>
          <p:nvPr/>
        </p:nvSpPr>
        <p:spPr>
          <a:xfrm flipH="1" flipV="1">
            <a:off x="6319279" y="1484604"/>
            <a:ext cx="1239845" cy="212613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75" name="Line"/>
          <p:cNvSpPr/>
          <p:nvPr/>
        </p:nvSpPr>
        <p:spPr>
          <a:xfrm flipH="1" flipV="1">
            <a:off x="2339946" y="1120537"/>
            <a:ext cx="1378685" cy="27082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76" name="Mapa ISIC - vs - Código postal - vs - Región"/>
          <p:cNvSpPr txBox="1"/>
          <p:nvPr/>
        </p:nvSpPr>
        <p:spPr>
          <a:xfrm>
            <a:off x="324899" y="16970"/>
            <a:ext cx="304116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Mapa ISIC - vs - Código postal - vs - Región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shot 2020-04-17 at 17.53.37.png" descr="Screenshot 2020-04-17 at 17.53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544" y="371070"/>
            <a:ext cx="5752912" cy="4401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"/>
          <p:cNvGrpSpPr/>
          <p:nvPr/>
        </p:nvGrpSpPr>
        <p:grpSpPr>
          <a:xfrm>
            <a:off x="319431" y="274221"/>
            <a:ext cx="7627933" cy="4663029"/>
            <a:chOff x="0" y="0"/>
            <a:chExt cx="7627932" cy="4663028"/>
          </a:xfrm>
        </p:grpSpPr>
        <p:pic>
          <p:nvPicPr>
            <p:cNvPr id="378" name="Screenshot 2020-04-18 at 20.00.14.png" descr="Screenshot 2020-04-18 at 20.00.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627933" cy="466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4919" y="1261183"/>
              <a:ext cx="1014267" cy="1310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6" name="Group"/>
          <p:cNvGrpSpPr/>
          <p:nvPr/>
        </p:nvGrpSpPr>
        <p:grpSpPr>
          <a:xfrm>
            <a:off x="6832359" y="240116"/>
            <a:ext cx="2136143" cy="4466489"/>
            <a:chOff x="0" y="0"/>
            <a:chExt cx="2136141" cy="4466488"/>
          </a:xfrm>
        </p:grpSpPr>
        <p:pic>
          <p:nvPicPr>
            <p:cNvPr id="38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378119"/>
              <a:ext cx="1093373" cy="3088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2" name="Line"/>
            <p:cNvSpPr/>
            <p:nvPr/>
          </p:nvSpPr>
          <p:spPr>
            <a:xfrm flipH="1">
              <a:off x="226702" y="443705"/>
              <a:ext cx="980731" cy="294006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pic>
          <p:nvPicPr>
            <p:cNvPr id="383" name="Screenshot 2020-04-18 at 19.56.42.png" descr="Screenshot 2020-04-18 at 19.56.4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6572" y="931023"/>
              <a:ext cx="999696" cy="1524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4" name="Editar y permitir seleccionar diferentes valores en diferentes formas"/>
            <p:cNvSpPr txBox="1"/>
            <p:nvPr/>
          </p:nvSpPr>
          <p:spPr>
            <a:xfrm>
              <a:off x="1155412" y="0"/>
              <a:ext cx="980730" cy="768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Editar y permitir seleccionar diferentes valores en diferentes formas</a:t>
              </a:r>
            </a:p>
          </p:txBody>
        </p:sp>
        <p:sp>
          <p:nvSpPr>
            <p:cNvPr id="385" name="Line"/>
            <p:cNvSpPr/>
            <p:nvPr/>
          </p:nvSpPr>
          <p:spPr>
            <a:xfrm flipH="1">
              <a:off x="364442" y="1774518"/>
              <a:ext cx="528039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387" name="Valores Discretos"/>
          <p:cNvSpPr txBox="1"/>
          <p:nvPr/>
        </p:nvSpPr>
        <p:spPr>
          <a:xfrm>
            <a:off x="4211237" y="600108"/>
            <a:ext cx="250800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Valores Discretos</a:t>
            </a:r>
          </a:p>
        </p:txBody>
      </p:sp>
      <p:sp>
        <p:nvSpPr>
          <p:cNvPr id="388" name="Valores Continuos"/>
          <p:cNvSpPr txBox="1"/>
          <p:nvPr/>
        </p:nvSpPr>
        <p:spPr>
          <a:xfrm>
            <a:off x="5252637" y="760974"/>
            <a:ext cx="250800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Valores Continuos</a:t>
            </a:r>
          </a:p>
        </p:txBody>
      </p:sp>
      <p:sp>
        <p:nvSpPr>
          <p:cNvPr id="389" name="Filtrar los datos por ISIC - Clasificación Industrial"/>
          <p:cNvSpPr txBox="1"/>
          <p:nvPr/>
        </p:nvSpPr>
        <p:spPr>
          <a:xfrm>
            <a:off x="3575038" y="1300066"/>
            <a:ext cx="272288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Filtrar los datos por ISIC - Clasificación Industrial</a:t>
            </a:r>
          </a:p>
        </p:txBody>
      </p:sp>
      <p:sp>
        <p:nvSpPr>
          <p:cNvPr id="390" name="Line"/>
          <p:cNvSpPr/>
          <p:nvPr/>
        </p:nvSpPr>
        <p:spPr>
          <a:xfrm flipH="1" flipV="1">
            <a:off x="6124546" y="1408404"/>
            <a:ext cx="764190" cy="524523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91" name="Line"/>
          <p:cNvSpPr/>
          <p:nvPr/>
        </p:nvSpPr>
        <p:spPr>
          <a:xfrm flipH="1" flipV="1">
            <a:off x="2805259" y="1861592"/>
            <a:ext cx="2040728" cy="223649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92" name="Cantidad de Empresas ISIC - vs - Región"/>
          <p:cNvSpPr txBox="1"/>
          <p:nvPr/>
        </p:nvSpPr>
        <p:spPr>
          <a:xfrm>
            <a:off x="380432" y="4233"/>
            <a:ext cx="2778202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Cantidad de Empresas ISIC - vs - Región</a:t>
            </a:r>
          </a:p>
        </p:txBody>
      </p:sp>
      <p:sp>
        <p:nvSpPr>
          <p:cNvPr id="393" name="Line"/>
          <p:cNvSpPr/>
          <p:nvPr/>
        </p:nvSpPr>
        <p:spPr>
          <a:xfrm flipH="1" flipV="1">
            <a:off x="2145213" y="1044337"/>
            <a:ext cx="1378684" cy="27082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creenshot 2020-04-20 at 15.03.09.png" descr="Screenshot 2020-04-20 at 15.03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2596" y="1189925"/>
            <a:ext cx="6551668" cy="373601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Cantidad de Empresas de por ISIC - vs - Región"/>
          <p:cNvSpPr txBox="1"/>
          <p:nvPr/>
        </p:nvSpPr>
        <p:spPr>
          <a:xfrm>
            <a:off x="380432" y="4233"/>
            <a:ext cx="324350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Cantidad de Empresas de por ISIC - vs - Región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695" y="510523"/>
            <a:ext cx="1727883" cy="231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 flipH="1" flipV="1">
            <a:off x="1540933" y="1818216"/>
            <a:ext cx="922504" cy="1306944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99" name="Line"/>
          <p:cNvSpPr/>
          <p:nvPr/>
        </p:nvSpPr>
        <p:spPr>
          <a:xfrm flipH="1">
            <a:off x="2675466" y="2273397"/>
            <a:ext cx="354245" cy="823287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00" name="Arrastre y Suelte una dimensión a  Marks"/>
          <p:cNvSpPr txBox="1"/>
          <p:nvPr/>
        </p:nvSpPr>
        <p:spPr>
          <a:xfrm>
            <a:off x="583632" y="3156600"/>
            <a:ext cx="163464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Arrastre y Suelte una dimensión a  Marks </a:t>
            </a:r>
          </a:p>
        </p:txBody>
      </p:sp>
      <p:sp>
        <p:nvSpPr>
          <p:cNvPr id="401" name="Cada color en la barra me indica los diferentes ISIC en cada región."/>
          <p:cNvSpPr txBox="1"/>
          <p:nvPr/>
        </p:nvSpPr>
        <p:spPr>
          <a:xfrm>
            <a:off x="5629853" y="2026757"/>
            <a:ext cx="202569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Cada color en la barra me indica los diferentes ISIC en cada región.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599" y="412500"/>
            <a:ext cx="7524801" cy="431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antidad de Empresas de un ISIC - vs - Región"/>
          <p:cNvSpPr txBox="1"/>
          <p:nvPr/>
        </p:nvSpPr>
        <p:spPr>
          <a:xfrm>
            <a:off x="380432" y="4233"/>
            <a:ext cx="317807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Cantidad de Empresas de un ISIC - vs - Región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7899" y="1538250"/>
            <a:ext cx="2506996" cy="2772336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Line"/>
          <p:cNvSpPr/>
          <p:nvPr/>
        </p:nvSpPr>
        <p:spPr>
          <a:xfrm flipH="1" flipV="1">
            <a:off x="8201653" y="1167326"/>
            <a:ext cx="745564" cy="445211"/>
          </a:xfrm>
          <a:prstGeom prst="line">
            <a:avLst/>
          </a:prstGeom>
          <a:ln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07" name="Line"/>
          <p:cNvSpPr/>
          <p:nvPr/>
        </p:nvSpPr>
        <p:spPr>
          <a:xfrm flipH="1" flipV="1">
            <a:off x="2147987" y="1167326"/>
            <a:ext cx="803341" cy="2113259"/>
          </a:xfrm>
          <a:prstGeom prst="line">
            <a:avLst/>
          </a:prstGeom>
          <a:ln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408" name="Screenshot 2020-04-20 at 14.11.57.png" descr="Screenshot 2020-04-20 at 14.11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2103" y="631996"/>
            <a:ext cx="912128" cy="1988438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Line"/>
          <p:cNvSpPr/>
          <p:nvPr/>
        </p:nvSpPr>
        <p:spPr>
          <a:xfrm flipH="1" flipV="1">
            <a:off x="3494186" y="752459"/>
            <a:ext cx="1474195" cy="1"/>
          </a:xfrm>
          <a:prstGeom prst="line">
            <a:avLst/>
          </a:prstGeom>
          <a:ln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10" name="Filtrar por Clasificación Industrial y Ordenar por Región"/>
          <p:cNvSpPr txBox="1"/>
          <p:nvPr/>
        </p:nvSpPr>
        <p:spPr>
          <a:xfrm>
            <a:off x="2618305" y="3277250"/>
            <a:ext cx="300757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Filtrar por Clasificación Industrial y Ordenar por Región</a:t>
            </a:r>
          </a:p>
        </p:txBody>
      </p:sp>
      <p:sp>
        <p:nvSpPr>
          <p:cNvPr id="411" name="Line"/>
          <p:cNvSpPr/>
          <p:nvPr/>
        </p:nvSpPr>
        <p:spPr>
          <a:xfrm flipV="1">
            <a:off x="4917115" y="1292147"/>
            <a:ext cx="711226" cy="1988438"/>
          </a:xfrm>
          <a:prstGeom prst="line">
            <a:avLst/>
          </a:prstGeom>
          <a:ln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119" y="284907"/>
            <a:ext cx="7913279" cy="4573686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Listado - Empresas - vs - Sector - Región"/>
          <p:cNvSpPr txBox="1"/>
          <p:nvPr/>
        </p:nvSpPr>
        <p:spPr>
          <a:xfrm>
            <a:off x="304558" y="38100"/>
            <a:ext cx="289608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Listado - Empresas - vs - Sector - Región</a:t>
            </a:r>
          </a:p>
        </p:txBody>
      </p:sp>
      <p:sp>
        <p:nvSpPr>
          <p:cNvPr id="415" name="Filtrar los datos por ISIC - Clasificación Industrial"/>
          <p:cNvSpPr txBox="1"/>
          <p:nvPr/>
        </p:nvSpPr>
        <p:spPr>
          <a:xfrm>
            <a:off x="3210560" y="1291600"/>
            <a:ext cx="272288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Filtrar los datos por ISIC - Clasificación Industrial</a:t>
            </a:r>
          </a:p>
        </p:txBody>
      </p:sp>
      <p:sp>
        <p:nvSpPr>
          <p:cNvPr id="416" name="Line"/>
          <p:cNvSpPr/>
          <p:nvPr/>
        </p:nvSpPr>
        <p:spPr>
          <a:xfrm flipH="1" flipV="1">
            <a:off x="1706432" y="1070742"/>
            <a:ext cx="1448504" cy="301546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17" name="Utilizar dimensiones como Valores Continuos"/>
          <p:cNvSpPr txBox="1"/>
          <p:nvPr/>
        </p:nvSpPr>
        <p:spPr>
          <a:xfrm>
            <a:off x="6243237" y="735574"/>
            <a:ext cx="250800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Utilizar dimensiones como Valores Continuos</a:t>
            </a:r>
          </a:p>
        </p:txBody>
      </p:sp>
      <p:sp>
        <p:nvSpPr>
          <p:cNvPr id="418" name="Line"/>
          <p:cNvSpPr/>
          <p:nvPr/>
        </p:nvSpPr>
        <p:spPr>
          <a:xfrm>
            <a:off x="5802863" y="1361450"/>
            <a:ext cx="1683426" cy="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creenshot 2020-04-20 at 15.14.25.png" descr="Screenshot 2020-04-20 at 15.14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146" y="276794"/>
            <a:ext cx="7925026" cy="458991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Listado - Empresas - vs - Sector - Región"/>
          <p:cNvSpPr txBox="1"/>
          <p:nvPr/>
        </p:nvSpPr>
        <p:spPr>
          <a:xfrm>
            <a:off x="304558" y="38100"/>
            <a:ext cx="289608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Listado - Empresas - vs - Sector - Región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" y="2851150"/>
            <a:ext cx="2844800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Cambiar el tipo a Numérico"/>
          <p:cNvSpPr txBox="1"/>
          <p:nvPr/>
        </p:nvSpPr>
        <p:spPr>
          <a:xfrm>
            <a:off x="1534160" y="2501900"/>
            <a:ext cx="1552727" cy="13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Cambiar el tipo a Numérico</a:t>
            </a:r>
          </a:p>
        </p:txBody>
      </p:sp>
      <p:sp>
        <p:nvSpPr>
          <p:cNvPr id="424" name="Line"/>
          <p:cNvSpPr/>
          <p:nvPr/>
        </p:nvSpPr>
        <p:spPr>
          <a:xfrm flipH="1">
            <a:off x="895286" y="3033297"/>
            <a:ext cx="1025368" cy="42250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25" name="Line"/>
          <p:cNvSpPr/>
          <p:nvPr/>
        </p:nvSpPr>
        <p:spPr>
          <a:xfrm flipH="1">
            <a:off x="3914038" y="1221300"/>
            <a:ext cx="1441243" cy="1616109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7083" y="2851150"/>
            <a:ext cx="292101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Permite ordenar el campo"/>
          <p:cNvSpPr txBox="1"/>
          <p:nvPr/>
        </p:nvSpPr>
        <p:spPr>
          <a:xfrm>
            <a:off x="5386493" y="924123"/>
            <a:ext cx="1552728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Permite ordenar el campo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Rectangle"/>
          <p:cNvSpPr/>
          <p:nvPr/>
        </p:nvSpPr>
        <p:spPr>
          <a:xfrm>
            <a:off x="3678449" y="2498019"/>
            <a:ext cx="859096" cy="5406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32" name="Click y abrir la hoja de trabajo"/>
          <p:cNvSpPr txBox="1"/>
          <p:nvPr/>
        </p:nvSpPr>
        <p:spPr>
          <a:xfrm>
            <a:off x="3232782" y="3345389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Click y abrir la hoja de trabajo</a:t>
            </a:r>
          </a:p>
        </p:txBody>
      </p:sp>
      <p:sp>
        <p:nvSpPr>
          <p:cNvPr id="433" name="Line"/>
          <p:cNvSpPr/>
          <p:nvPr/>
        </p:nvSpPr>
        <p:spPr>
          <a:xfrm flipV="1">
            <a:off x="4098106" y="3015342"/>
            <a:ext cx="1" cy="292620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134;p14"/>
          <p:cNvSpPr txBox="1"/>
          <p:nvPr>
            <p:ph type="body" sz="quarter" idx="1"/>
          </p:nvPr>
        </p:nvSpPr>
        <p:spPr>
          <a:xfrm>
            <a:off x="1714499" y="282775"/>
            <a:ext cx="6238202" cy="403201"/>
          </a:xfrm>
          <a:prstGeom prst="rect">
            <a:avLst/>
          </a:prstGeom>
        </p:spPr>
        <p:txBody>
          <a:bodyPr/>
          <a:lstStyle>
            <a:lvl1pPr marL="0" indent="0" defTabSz="658368">
              <a:spcBef>
                <a:spcPts val="1100"/>
              </a:spcBef>
              <a:buSzTx/>
              <a:buNone/>
              <a:defRPr sz="936"/>
            </a:lvl1pPr>
          </a:lstStyle>
          <a:p>
            <a:pPr/>
            <a:r>
              <a:t>Después de descargar la versión Desktop y actualizar la key si es el caso...vamos a importar el fichero JSON que vamos a tratar</a:t>
            </a:r>
          </a:p>
        </p:txBody>
      </p:sp>
      <p:pic>
        <p:nvPicPr>
          <p:cNvPr id="437" name="Google Shape;135;p14" descr="Google Shape;135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800" y="282775"/>
            <a:ext cx="1237450" cy="459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oogle Shape;136;p14" descr="Google Shape;136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3674" y="862249"/>
            <a:ext cx="4160139" cy="4019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shot 2020-04-17 at 18.00.25.png" descr="Screenshot 2020-04-17 at 18.00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81" y="1202543"/>
            <a:ext cx="7225121" cy="3661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847" y="3335988"/>
            <a:ext cx="2037671" cy="15511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" name="Group"/>
          <p:cNvGrpSpPr/>
          <p:nvPr/>
        </p:nvGrpSpPr>
        <p:grpSpPr>
          <a:xfrm>
            <a:off x="2429559" y="267955"/>
            <a:ext cx="6221339" cy="1996810"/>
            <a:chOff x="0" y="0"/>
            <a:chExt cx="6221337" cy="1996808"/>
          </a:xfrm>
        </p:grpSpPr>
        <p:pic>
          <p:nvPicPr>
            <p:cNvPr id="181" name="Screenshot 2020-04-17 at 17.57.51.png" descr="Screenshot 2020-04-17 at 17.57.5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73450" y="0"/>
              <a:ext cx="2543334" cy="1996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7306"/>
              <a:ext cx="1876480" cy="1982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Screenshot 2020-04-17 at 17.58.12.png" descr="Screenshot 2020-04-17 at 17.58.1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696616" y="7306"/>
              <a:ext cx="2524722" cy="1982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141;p15" descr="Google Shape;14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650" y="250574"/>
            <a:ext cx="7645975" cy="46604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Google Shape;142;p15"/>
          <p:cNvSpPr txBox="1"/>
          <p:nvPr>
            <p:ph type="body" sz="quarter" idx="1"/>
          </p:nvPr>
        </p:nvSpPr>
        <p:spPr>
          <a:xfrm>
            <a:off x="3368375" y="1139999"/>
            <a:ext cx="4381501" cy="4581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ya hemos importado el fichero de datos a nuestra aplicación...</a:t>
            </a:r>
          </a:p>
        </p:txBody>
      </p:sp>
      <p:sp>
        <p:nvSpPr>
          <p:cNvPr id="442" name="Google Shape;143;p15"/>
          <p:cNvSpPr/>
          <p:nvPr/>
        </p:nvSpPr>
        <p:spPr>
          <a:xfrm>
            <a:off x="770650" y="4602850"/>
            <a:ext cx="580201" cy="268501"/>
          </a:xfrm>
          <a:prstGeom prst="rect">
            <a:avLst/>
          </a:prstGeom>
          <a:ln>
            <a:solidFill>
              <a:srgbClr val="1C4587"/>
            </a:solidFill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94" y="436519"/>
            <a:ext cx="6745273" cy="4270462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Google Shape;149;p16"/>
          <p:cNvSpPr txBox="1"/>
          <p:nvPr>
            <p:ph type="body" sz="quarter" idx="1"/>
          </p:nvPr>
        </p:nvSpPr>
        <p:spPr>
          <a:xfrm>
            <a:off x="4958607" y="232691"/>
            <a:ext cx="3802629" cy="8825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Para crear un histograma e identificar las Actividades Económicas que hay almacenadas, en la Totalidad de los Registros.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149;p16"/>
          <p:cNvSpPr txBox="1"/>
          <p:nvPr>
            <p:ph type="body" sz="quarter" idx="1"/>
          </p:nvPr>
        </p:nvSpPr>
        <p:spPr>
          <a:xfrm>
            <a:off x="6044050" y="1131400"/>
            <a:ext cx="2493601" cy="1142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Seleccionar y Arrastrar una Dimensión y ponerla en las columnas y una medida y ponerla en las filas.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Esto aún no lo podemos hacer necesita la versión Entrerprise de pago... de MongoDB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59;p18"/>
          <p:cNvSpPr txBox="1"/>
          <p:nvPr>
            <p:ph type="body" sz="quarter" idx="1"/>
          </p:nvPr>
        </p:nvSpPr>
        <p:spPr>
          <a:xfrm>
            <a:off x="516074" y="345500"/>
            <a:ext cx="7505701" cy="473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Después de descargar la versión Desktop y actualizar la key si es el caso...</a:t>
            </a:r>
          </a:p>
        </p:txBody>
      </p:sp>
      <p:pic>
        <p:nvPicPr>
          <p:cNvPr id="452" name="Google Shape;160;p18" descr="Google Shape;160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074" y="1112024"/>
            <a:ext cx="3259301" cy="3608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165;p19"/>
          <p:cNvSpPr txBox="1"/>
          <p:nvPr>
            <p:ph type="title"/>
          </p:nvPr>
        </p:nvSpPr>
        <p:spPr>
          <a:xfrm>
            <a:off x="852050" y="758324"/>
            <a:ext cx="7505701" cy="954600"/>
          </a:xfrm>
          <a:prstGeom prst="rect">
            <a:avLst/>
          </a:prstGeom>
        </p:spPr>
        <p:txBody>
          <a:bodyPr/>
          <a:lstStyle/>
          <a:p>
            <a:pPr/>
            <a:r>
              <a:t>Connect to HockaidoDB - MongoDB</a:t>
            </a:r>
          </a:p>
        </p:txBody>
      </p:sp>
      <p:pic>
        <p:nvPicPr>
          <p:cNvPr id="455" name="Google Shape;166;p19" descr="Google Shape;166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474" y="1528300"/>
            <a:ext cx="6096989" cy="30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Google Shape;167;p19"/>
          <p:cNvSpPr txBox="1"/>
          <p:nvPr>
            <p:ph type="body" sz="quarter" idx="1"/>
          </p:nvPr>
        </p:nvSpPr>
        <p:spPr>
          <a:xfrm>
            <a:off x="550700" y="276225"/>
            <a:ext cx="8108399" cy="482100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spcBef>
                <a:spcPts val="1300"/>
              </a:spcBef>
              <a:buSzTx/>
              <a:buNone/>
              <a:defRPr sz="935" u="sng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https://www.tableau.com/en-us/support/drivers?edition=pro&amp;lang=en-us&amp;platform=mac&amp;cpu=64&amp;version=2020.1&amp;__full-version=20201.20.0326.1623#mongodb</a:t>
            </a:r>
            <a:r>
              <a:rPr sz="1105" u="none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- seguir los pasos...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172;p20"/>
          <p:cNvSpPr txBox="1"/>
          <p:nvPr>
            <p:ph type="body" sz="quarter" idx="1"/>
          </p:nvPr>
        </p:nvSpPr>
        <p:spPr>
          <a:xfrm>
            <a:off x="671950" y="362824"/>
            <a:ext cx="7505701" cy="433802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spcBef>
                <a:spcPts val="1500"/>
              </a:spcBef>
              <a:buSzTx/>
              <a:buNone/>
              <a:defRPr sz="1235"/>
            </a:pPr>
            <a:r>
              <a:t>Descargar desde </a:t>
            </a:r>
            <a:r>
              <a:rPr sz="1045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+mj-lt"/>
                <a:ea typeface="+mj-ea"/>
                <a:cs typeface="+mj-cs"/>
                <a:sym typeface="Arial"/>
                <a:hlinkClick r:id="rId2" invalidUrl="" action="" tgtFrame="" tooltip="" history="1" highlightClick="0" endSnd="0"/>
              </a:rPr>
              <a:t>https://www.mongodb.com/tableau?jmp=tbl</a:t>
            </a:r>
            <a:r>
              <a:t> el connector for BI  - MongoDBEnterprise..  JOOOODE!!... </a:t>
            </a:r>
          </a:p>
        </p:txBody>
      </p:sp>
      <p:pic>
        <p:nvPicPr>
          <p:cNvPr id="459" name="Google Shape;173;p20" descr="Google Shape;173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0700" y="1156725"/>
            <a:ext cx="4154400" cy="3747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178;p21"/>
          <p:cNvSpPr txBox="1"/>
          <p:nvPr>
            <p:ph type="body" sz="half" idx="1"/>
          </p:nvPr>
        </p:nvSpPr>
        <p:spPr>
          <a:xfrm>
            <a:off x="559375" y="336825"/>
            <a:ext cx="7505701" cy="16808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/Users/soniacelis/mongodb-macos-x86_64-4.2.0/bin</a:t>
            </a:r>
            <a:br/>
            <a:r>
              <a:t> mongodb+srv://User:Pass@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clusterhokkaido-quamv.gcp.mongodb.net/test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mongoexport --uri="mongodb://mongodb0.example.com:27017/reporting"  --collection=events  --out=events.json [additional options]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https://public.tableau.com/en-us/s/"/>
          <p:cNvSpPr txBox="1"/>
          <p:nvPr/>
        </p:nvSpPr>
        <p:spPr>
          <a:xfrm>
            <a:off x="465775" y="378312"/>
            <a:ext cx="255328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u="sng"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https://public.tableau.com/en-us/s/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4680" y="420365"/>
            <a:ext cx="961101" cy="10752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Versión Gratuita!!."/>
          <p:cNvSpPr txBox="1"/>
          <p:nvPr/>
        </p:nvSpPr>
        <p:spPr>
          <a:xfrm>
            <a:off x="786299" y="699193"/>
            <a:ext cx="1378550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Versión Gratuita!!.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966" y="1620960"/>
            <a:ext cx="7778068" cy="320647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ecursos de otros usuarios!!"/>
          <p:cNvSpPr txBox="1"/>
          <p:nvPr/>
        </p:nvSpPr>
        <p:spPr>
          <a:xfrm>
            <a:off x="4858270" y="1518055"/>
            <a:ext cx="2760270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Recursos de otros usuarios!!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421" y="629429"/>
            <a:ext cx="6721045" cy="16823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Funcionalidades importantes"/>
          <p:cNvSpPr txBox="1"/>
          <p:nvPr/>
        </p:nvSpPr>
        <p:spPr>
          <a:xfrm>
            <a:off x="533674" y="371093"/>
            <a:ext cx="222791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Funcionalidades importantes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853" y="865502"/>
            <a:ext cx="1633522" cy="261577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rear, Open, Cerrar, Guardar un fichero"/>
          <p:cNvSpPr txBox="1"/>
          <p:nvPr/>
        </p:nvSpPr>
        <p:spPr>
          <a:xfrm>
            <a:off x="2222714" y="963521"/>
            <a:ext cx="222791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Crear, Open, Cerrar, Guardar un fichero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266544" y="2059004"/>
            <a:ext cx="3174939" cy="2987331"/>
            <a:chOff x="0" y="0"/>
            <a:chExt cx="3174937" cy="2987329"/>
          </a:xfrm>
        </p:grpSpPr>
        <p:pic>
          <p:nvPicPr>
            <p:cNvPr id="19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72585" y="1175062"/>
              <a:ext cx="1102353" cy="1812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080224" cy="1421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Adicionar, Reemplazar ó Editar fuentes de datos"/>
          <p:cNvSpPr txBox="1"/>
          <p:nvPr/>
        </p:nvSpPr>
        <p:spPr>
          <a:xfrm>
            <a:off x="396047" y="3779744"/>
            <a:ext cx="172589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Adicionar, Reemplazar ó Editar fuentes de datos</a:t>
            </a:r>
          </a:p>
        </p:txBody>
      </p:sp>
      <p:sp>
        <p:nvSpPr>
          <p:cNvPr id="200" name="Line"/>
          <p:cNvSpPr/>
          <p:nvPr/>
        </p:nvSpPr>
        <p:spPr>
          <a:xfrm flipH="1" flipV="1">
            <a:off x="1325165" y="1145022"/>
            <a:ext cx="1984901" cy="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01" name="Line"/>
          <p:cNvSpPr/>
          <p:nvPr/>
        </p:nvSpPr>
        <p:spPr>
          <a:xfrm flipV="1">
            <a:off x="1102667" y="3163226"/>
            <a:ext cx="1" cy="796054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31961" y="1018698"/>
            <a:ext cx="1843417" cy="142283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Line"/>
          <p:cNvSpPr/>
          <p:nvPr/>
        </p:nvSpPr>
        <p:spPr>
          <a:xfrm flipV="1">
            <a:off x="7782688" y="1835174"/>
            <a:ext cx="1" cy="796055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04" name="Visualización Geográfica"/>
          <p:cNvSpPr txBox="1"/>
          <p:nvPr/>
        </p:nvSpPr>
        <p:spPr>
          <a:xfrm>
            <a:off x="7327750" y="2640622"/>
            <a:ext cx="105183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Visualización Geográfica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072" y="329124"/>
            <a:ext cx="2430294" cy="448525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Conectar…"/>
          <p:cNvSpPr txBox="1"/>
          <p:nvPr/>
        </p:nvSpPr>
        <p:spPr>
          <a:xfrm>
            <a:off x="2131350" y="1854761"/>
            <a:ext cx="162036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Conectar </a:t>
            </a:r>
          </a:p>
          <a:p>
            <a:pPr/>
            <a:r>
              <a:t>a un fichero o </a:t>
            </a:r>
          </a:p>
          <a:p>
            <a:pPr/>
            <a:r>
              <a:t>a un servidor</a:t>
            </a:r>
            <a:br/>
            <a:r>
              <a:t>donde estén los datos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2400" y="488007"/>
            <a:ext cx="4771531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Line"/>
          <p:cNvSpPr/>
          <p:nvPr/>
        </p:nvSpPr>
        <p:spPr>
          <a:xfrm flipV="1">
            <a:off x="4073499" y="1374020"/>
            <a:ext cx="1120151" cy="316406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8392" y="2279465"/>
            <a:ext cx="4529816" cy="254484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Hoja de trabajo activa"/>
          <p:cNvSpPr txBox="1"/>
          <p:nvPr/>
        </p:nvSpPr>
        <p:spPr>
          <a:xfrm>
            <a:off x="3050069" y="3579465"/>
            <a:ext cx="162036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Hoja de trabajo activa</a:t>
            </a:r>
          </a:p>
        </p:txBody>
      </p:sp>
      <p:sp>
        <p:nvSpPr>
          <p:cNvPr id="212" name="Line"/>
          <p:cNvSpPr/>
          <p:nvPr/>
        </p:nvSpPr>
        <p:spPr>
          <a:xfrm>
            <a:off x="3605290" y="3865901"/>
            <a:ext cx="653016" cy="653016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13" name="Screenshot 2020-04-17 at 19.01.34.png" descr="Screenshot 2020-04-17 at 19.01.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7900" y="2746498"/>
            <a:ext cx="3311311" cy="26386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Line"/>
          <p:cNvSpPr/>
          <p:nvPr/>
        </p:nvSpPr>
        <p:spPr>
          <a:xfrm>
            <a:off x="6705676" y="3012685"/>
            <a:ext cx="1" cy="437000"/>
          </a:xfrm>
          <a:prstGeom prst="line">
            <a:avLst/>
          </a:prstGeom>
          <a:ln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5" name="Revisar que se hayan cargado los datos correctamente"/>
          <p:cNvSpPr txBox="1"/>
          <p:nvPr/>
        </p:nvSpPr>
        <p:spPr>
          <a:xfrm>
            <a:off x="4918043" y="2514600"/>
            <a:ext cx="400061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Revisar que se hayan cargado los datos correctamente</a:t>
            </a:r>
          </a:p>
        </p:txBody>
      </p:sp>
      <p:sp>
        <p:nvSpPr>
          <p:cNvPr id="216" name="Microsoft Excel file…"/>
          <p:cNvSpPr txBox="1"/>
          <p:nvPr/>
        </p:nvSpPr>
        <p:spPr>
          <a:xfrm>
            <a:off x="5815908" y="720677"/>
            <a:ext cx="2064842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Microsoft Excel file…</a:t>
            </a:r>
          </a:p>
        </p:txBody>
      </p:sp>
      <p:sp>
        <p:nvSpPr>
          <p:cNvPr id="217" name="Arrastrar y Soltar"/>
          <p:cNvSpPr txBox="1"/>
          <p:nvPr/>
        </p:nvSpPr>
        <p:spPr>
          <a:xfrm>
            <a:off x="6170426" y="1465032"/>
            <a:ext cx="84178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Arrastrar y Soltar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85" y="436397"/>
            <a:ext cx="1944205" cy="691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389" y="1331389"/>
            <a:ext cx="7309549" cy="128992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Desaparecen los null"/>
          <p:cNvSpPr txBox="1"/>
          <p:nvPr/>
        </p:nvSpPr>
        <p:spPr>
          <a:xfrm>
            <a:off x="2372471" y="556137"/>
            <a:ext cx="162036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Desaparecen los null</a:t>
            </a:r>
          </a:p>
        </p:txBody>
      </p:sp>
      <p:sp>
        <p:nvSpPr>
          <p:cNvPr id="222" name="Line"/>
          <p:cNvSpPr/>
          <p:nvPr/>
        </p:nvSpPr>
        <p:spPr>
          <a:xfrm>
            <a:off x="1725041" y="833423"/>
            <a:ext cx="1778658" cy="682452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228" name="Group"/>
          <p:cNvGrpSpPr/>
          <p:nvPr/>
        </p:nvGrpSpPr>
        <p:grpSpPr>
          <a:xfrm>
            <a:off x="439452" y="2683467"/>
            <a:ext cx="5486401" cy="1037871"/>
            <a:chOff x="0" y="0"/>
            <a:chExt cx="5486400" cy="1037869"/>
          </a:xfrm>
        </p:grpSpPr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0795"/>
              <a:ext cx="5486400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7" name="Group"/>
            <p:cNvGrpSpPr/>
            <p:nvPr/>
          </p:nvGrpSpPr>
          <p:grpSpPr>
            <a:xfrm>
              <a:off x="1145698" y="0"/>
              <a:ext cx="2227915" cy="1037870"/>
              <a:chOff x="0" y="0"/>
              <a:chExt cx="2227914" cy="1037869"/>
            </a:xfrm>
          </p:grpSpPr>
          <p:sp>
            <p:nvSpPr>
              <p:cNvPr id="224" name="Rectangle"/>
              <p:cNvSpPr/>
              <p:nvPr/>
            </p:nvSpPr>
            <p:spPr>
              <a:xfrm>
                <a:off x="445666" y="0"/>
                <a:ext cx="859096" cy="540692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Arial"/>
                  </a:defRPr>
                </a:pPr>
              </a:p>
            </p:txBody>
          </p:sp>
          <p:sp>
            <p:nvSpPr>
              <p:cNvPr id="225" name="Click y abrir la hoja de trabajo"/>
              <p:cNvSpPr txBox="1"/>
              <p:nvPr/>
            </p:nvSpPr>
            <p:spPr>
              <a:xfrm>
                <a:off x="0" y="847369"/>
                <a:ext cx="2227915" cy="190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/>
                <a:r>
                  <a:t>Click y abrir la hoja de trabajo</a:t>
                </a:r>
              </a:p>
            </p:txBody>
          </p:sp>
          <p:sp>
            <p:nvSpPr>
              <p:cNvPr id="226" name="Line"/>
              <p:cNvSpPr/>
              <p:nvPr/>
            </p:nvSpPr>
            <p:spPr>
              <a:xfrm flipV="1">
                <a:off x="865324" y="517323"/>
                <a:ext cx="1" cy="292619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Arial"/>
                  </a:defRPr>
                </a:pPr>
              </a:p>
            </p:txBody>
          </p:sp>
        </p:grpSp>
      </p:grpSp>
      <p:sp>
        <p:nvSpPr>
          <p:cNvPr id="229" name="Nueva hoja de trabajo"/>
          <p:cNvSpPr txBox="1"/>
          <p:nvPr/>
        </p:nvSpPr>
        <p:spPr>
          <a:xfrm>
            <a:off x="3693418" y="3888750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Nueva hoja de trabajo</a:t>
            </a:r>
          </a:p>
        </p:txBody>
      </p:sp>
      <p:sp>
        <p:nvSpPr>
          <p:cNvPr id="230" name="Nuevo Dashboard"/>
          <p:cNvSpPr txBox="1"/>
          <p:nvPr/>
        </p:nvSpPr>
        <p:spPr>
          <a:xfrm>
            <a:off x="4223846" y="4137004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Nuevo Dashboard</a:t>
            </a:r>
          </a:p>
        </p:txBody>
      </p:sp>
      <p:sp>
        <p:nvSpPr>
          <p:cNvPr id="231" name="Nueva Story"/>
          <p:cNvSpPr txBox="1"/>
          <p:nvPr/>
        </p:nvSpPr>
        <p:spPr>
          <a:xfrm>
            <a:off x="4639281" y="4389661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Nueva Story</a:t>
            </a:r>
          </a:p>
        </p:txBody>
      </p:sp>
      <p:sp>
        <p:nvSpPr>
          <p:cNvPr id="232" name="Line"/>
          <p:cNvSpPr/>
          <p:nvPr/>
        </p:nvSpPr>
        <p:spPr>
          <a:xfrm flipV="1">
            <a:off x="3823065" y="3202402"/>
            <a:ext cx="1" cy="62419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33" name="Line"/>
          <p:cNvSpPr/>
          <p:nvPr/>
        </p:nvSpPr>
        <p:spPr>
          <a:xfrm flipV="1">
            <a:off x="4188571" y="3202402"/>
            <a:ext cx="1" cy="103787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34" name="Line"/>
          <p:cNvSpPr/>
          <p:nvPr/>
        </p:nvSpPr>
        <p:spPr>
          <a:xfrm flipV="1">
            <a:off x="4571999" y="3202402"/>
            <a:ext cx="1" cy="128992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35" name="Line"/>
          <p:cNvSpPr/>
          <p:nvPr/>
        </p:nvSpPr>
        <p:spPr>
          <a:xfrm flipV="1">
            <a:off x="833127" y="3202402"/>
            <a:ext cx="1" cy="128992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36" name="Fuentes de datos"/>
          <p:cNvSpPr txBox="1"/>
          <p:nvPr/>
        </p:nvSpPr>
        <p:spPr>
          <a:xfrm>
            <a:off x="469480" y="4579330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Fuentes de datos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704" y="469395"/>
            <a:ext cx="5317744" cy="434487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JSON file…"/>
          <p:cNvSpPr txBox="1"/>
          <p:nvPr/>
        </p:nvSpPr>
        <p:spPr>
          <a:xfrm>
            <a:off x="248342" y="1847629"/>
            <a:ext cx="112369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JSON file…</a:t>
            </a:r>
          </a:p>
        </p:txBody>
      </p:sp>
      <p:sp>
        <p:nvSpPr>
          <p:cNvPr id="240" name="Seleccionar"/>
          <p:cNvSpPr txBox="1"/>
          <p:nvPr/>
        </p:nvSpPr>
        <p:spPr>
          <a:xfrm>
            <a:off x="1530824" y="2901868"/>
            <a:ext cx="112369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Seleccionar </a:t>
            </a:r>
          </a:p>
        </p:txBody>
      </p:sp>
      <p:sp>
        <p:nvSpPr>
          <p:cNvPr id="241" name="Line"/>
          <p:cNvSpPr/>
          <p:nvPr/>
        </p:nvSpPr>
        <p:spPr>
          <a:xfrm flipV="1">
            <a:off x="1963889" y="1900264"/>
            <a:ext cx="956805" cy="956805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42" name="Line"/>
          <p:cNvSpPr/>
          <p:nvPr/>
        </p:nvSpPr>
        <p:spPr>
          <a:xfrm>
            <a:off x="2001620" y="3265897"/>
            <a:ext cx="4303418" cy="1430996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029" y="1077260"/>
            <a:ext cx="8187942" cy="369836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visar que se hayan cargado los datos correctamente"/>
          <p:cNvSpPr txBox="1"/>
          <p:nvPr/>
        </p:nvSpPr>
        <p:spPr>
          <a:xfrm>
            <a:off x="2252604" y="399710"/>
            <a:ext cx="424073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Revisar que se hayan cargado los datos correctamente</a:t>
            </a:r>
          </a:p>
        </p:txBody>
      </p:sp>
      <p:sp>
        <p:nvSpPr>
          <p:cNvPr id="246" name="Filas"/>
          <p:cNvSpPr txBox="1"/>
          <p:nvPr/>
        </p:nvSpPr>
        <p:spPr>
          <a:xfrm>
            <a:off x="283322" y="2621493"/>
            <a:ext cx="883197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Filas</a:t>
            </a:r>
          </a:p>
        </p:txBody>
      </p:sp>
      <p:sp>
        <p:nvSpPr>
          <p:cNvPr id="247" name="Columnas"/>
          <p:cNvSpPr txBox="1"/>
          <p:nvPr/>
        </p:nvSpPr>
        <p:spPr>
          <a:xfrm>
            <a:off x="3554917" y="738485"/>
            <a:ext cx="1464922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Columnas</a:t>
            </a:r>
          </a:p>
        </p:txBody>
      </p:sp>
      <p:sp>
        <p:nvSpPr>
          <p:cNvPr id="248" name="Line"/>
          <p:cNvSpPr/>
          <p:nvPr/>
        </p:nvSpPr>
        <p:spPr>
          <a:xfrm>
            <a:off x="420625" y="2942843"/>
            <a:ext cx="76900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49" name="Line"/>
          <p:cNvSpPr/>
          <p:nvPr/>
        </p:nvSpPr>
        <p:spPr>
          <a:xfrm>
            <a:off x="3944541" y="1019826"/>
            <a:ext cx="1" cy="4400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000000"/>
      </a:dk1>
      <a:lt1>
        <a:srgbClr val="C4A15A"/>
      </a:lt1>
      <a:dk2>
        <a:srgbClr val="A7A7A7"/>
      </a:dk2>
      <a:lt2>
        <a:srgbClr val="535353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0000FF"/>
      </a:hlink>
      <a:folHlink>
        <a:srgbClr val="FF00FF"/>
      </a:folHlink>
    </a:clrScheme>
    <a:fontScheme name="Shif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hi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F7B5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0000FF"/>
      </a:hlink>
      <a:folHlink>
        <a:srgbClr val="FF00FF"/>
      </a:folHlink>
    </a:clrScheme>
    <a:fontScheme name="Shif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hi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F7B5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